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29"/>
  </p:notesMasterIdLst>
  <p:handoutMasterIdLst>
    <p:handoutMasterId r:id="rId30"/>
  </p:handoutMasterIdLst>
  <p:sldIdLst>
    <p:sldId id="2145707299" r:id="rId7"/>
    <p:sldId id="2079" r:id="rId8"/>
    <p:sldId id="1596" r:id="rId9"/>
    <p:sldId id="2076137597" r:id="rId10"/>
    <p:sldId id="2145707293" r:id="rId11"/>
    <p:sldId id="2134805597" r:id="rId12"/>
    <p:sldId id="2134805595" r:id="rId13"/>
    <p:sldId id="1622" r:id="rId14"/>
    <p:sldId id="1623" r:id="rId15"/>
    <p:sldId id="1632" r:id="rId16"/>
    <p:sldId id="1642" r:id="rId17"/>
    <p:sldId id="1633" r:id="rId18"/>
    <p:sldId id="3334" r:id="rId19"/>
    <p:sldId id="2076136307" r:id="rId20"/>
    <p:sldId id="2076136308" r:id="rId21"/>
    <p:sldId id="2076136282" r:id="rId22"/>
    <p:sldId id="2145707307" r:id="rId23"/>
    <p:sldId id="2134805599" r:id="rId24"/>
    <p:sldId id="2076136368" r:id="rId25"/>
    <p:sldId id="2076136264" r:id="rId26"/>
    <p:sldId id="277" r:id="rId27"/>
    <p:sldId id="2076136275"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bby Slide" id="{4A4D1AEB-A6AA-4D30-A964-5981E3167F71}">
          <p14:sldIdLst/>
        </p14:section>
        <p14:section name="General content" id="{F8FC4E58-4B95-412B-BB13-0CB9B192F7F4}">
          <p14:sldIdLst>
            <p14:sldId id="2145707299"/>
            <p14:sldId id="2079"/>
            <p14:sldId id="1596"/>
            <p14:sldId id="2076137597"/>
            <p14:sldId id="2145707293"/>
            <p14:sldId id="2134805597"/>
            <p14:sldId id="2134805595"/>
            <p14:sldId id="1622"/>
            <p14:sldId id="1623"/>
            <p14:sldId id="1632"/>
            <p14:sldId id="1642"/>
            <p14:sldId id="1633"/>
            <p14:sldId id="3334"/>
            <p14:sldId id="2076136307"/>
            <p14:sldId id="2076136308"/>
            <p14:sldId id="2076136282"/>
            <p14:sldId id="2145707307"/>
            <p14:sldId id="2134805599"/>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3B9"/>
    <a:srgbClr val="0078D4"/>
    <a:srgbClr val="DBDBDB"/>
    <a:srgbClr val="FFFFFF"/>
    <a:srgbClr val="FBF7E7"/>
    <a:srgbClr val="F64036"/>
    <a:srgbClr val="FF8400"/>
    <a:srgbClr val="47291F"/>
    <a:srgbClr val="140D0D"/>
    <a:srgbClr val="4B2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074ABB-03E2-4D5A-A5AF-5221573389D8}" v="2" dt="2022-07-28T17:04:21.556"/>
    <p1510:client id="{B1781402-17A9-7B4C-924E-161DB366F5F9}" v="141" dt="2022-07-28T13:30:10.688"/>
    <p1510:client id="{B90494E3-CDC0-4108-9735-2F522B149D75}" v="141" dt="2022-07-28T13:00:19.917"/>
    <p1510:client id="{E218F320-81D6-4286-8824-62815D5144FA}" v="3" dt="2022-07-28T15:03:35.5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31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Benson" userId="d38b912c-55d0-44ce-a085-5a039627a8b5" providerId="ADAL" clId="{27074ABB-03E2-4D5A-A5AF-5221573389D8}"/>
    <pc:docChg chg="undo custSel delSld modSld modSection">
      <pc:chgData name="Andrew Benson" userId="d38b912c-55d0-44ce-a085-5a039627a8b5" providerId="ADAL" clId="{27074ABB-03E2-4D5A-A5AF-5221573389D8}" dt="2022-07-28T17:04:22.015" v="171" actId="478"/>
      <pc:docMkLst>
        <pc:docMk/>
      </pc:docMkLst>
      <pc:sldChg chg="del">
        <pc:chgData name="Andrew Benson" userId="d38b912c-55d0-44ce-a085-5a039627a8b5" providerId="ADAL" clId="{27074ABB-03E2-4D5A-A5AF-5221573389D8}" dt="2022-07-28T15:49:26.412" v="15" actId="47"/>
        <pc:sldMkLst>
          <pc:docMk/>
          <pc:sldMk cId="1633789891" sldId="3336"/>
        </pc:sldMkLst>
      </pc:sldChg>
      <pc:sldChg chg="del">
        <pc:chgData name="Andrew Benson" userId="d38b912c-55d0-44ce-a085-5a039627a8b5" providerId="ADAL" clId="{27074ABB-03E2-4D5A-A5AF-5221573389D8}" dt="2022-07-28T15:49:27.744" v="16" actId="47"/>
        <pc:sldMkLst>
          <pc:docMk/>
          <pc:sldMk cId="1805818155" sldId="3338"/>
        </pc:sldMkLst>
      </pc:sldChg>
      <pc:sldChg chg="modSp mod">
        <pc:chgData name="Andrew Benson" userId="d38b912c-55d0-44ce-a085-5a039627a8b5" providerId="ADAL" clId="{27074ABB-03E2-4D5A-A5AF-5221573389D8}" dt="2022-07-28T15:51:25.669" v="167" actId="1035"/>
        <pc:sldMkLst>
          <pc:docMk/>
          <pc:sldMk cId="778883926" sldId="2076136264"/>
        </pc:sldMkLst>
        <pc:spChg chg="mod">
          <ac:chgData name="Andrew Benson" userId="d38b912c-55d0-44ce-a085-5a039627a8b5" providerId="ADAL" clId="{27074ABB-03E2-4D5A-A5AF-5221573389D8}" dt="2022-07-28T15:51:06.554" v="128" actId="113"/>
          <ac:spMkLst>
            <pc:docMk/>
            <pc:sldMk cId="778883926" sldId="2076136264"/>
            <ac:spMk id="14" creationId="{953584C8-8734-42EA-AD16-6AA2B405D249}"/>
          </ac:spMkLst>
        </pc:spChg>
        <pc:picChg chg="mod">
          <ac:chgData name="Andrew Benson" userId="d38b912c-55d0-44ce-a085-5a039627a8b5" providerId="ADAL" clId="{27074ABB-03E2-4D5A-A5AF-5221573389D8}" dt="2022-07-28T15:51:21.212" v="159" actId="1036"/>
          <ac:picMkLst>
            <pc:docMk/>
            <pc:sldMk cId="778883926" sldId="2076136264"/>
            <ac:picMk id="10" creationId="{15B0DB46-24E4-45EE-8E26-622D1FA3D4D0}"/>
          </ac:picMkLst>
        </pc:picChg>
        <pc:picChg chg="mod">
          <ac:chgData name="Andrew Benson" userId="d38b912c-55d0-44ce-a085-5a039627a8b5" providerId="ADAL" clId="{27074ABB-03E2-4D5A-A5AF-5221573389D8}" dt="2022-07-28T15:51:25.669" v="167" actId="1035"/>
          <ac:picMkLst>
            <pc:docMk/>
            <pc:sldMk cId="778883926" sldId="2076136264"/>
            <ac:picMk id="11" creationId="{47158F51-FAAD-4DE3-B803-9B850CB0571E}"/>
          </ac:picMkLst>
        </pc:picChg>
      </pc:sldChg>
      <pc:sldChg chg="del">
        <pc:chgData name="Andrew Benson" userId="d38b912c-55d0-44ce-a085-5a039627a8b5" providerId="ADAL" clId="{27074ABB-03E2-4D5A-A5AF-5221573389D8}" dt="2022-07-28T15:48:47.100" v="11" actId="47"/>
        <pc:sldMkLst>
          <pc:docMk/>
          <pc:sldMk cId="2007154274" sldId="2076136270"/>
        </pc:sldMkLst>
      </pc:sldChg>
      <pc:sldChg chg="del">
        <pc:chgData name="Andrew Benson" userId="d38b912c-55d0-44ce-a085-5a039627a8b5" providerId="ADAL" clId="{27074ABB-03E2-4D5A-A5AF-5221573389D8}" dt="2022-07-28T15:48:51.369" v="13" actId="47"/>
        <pc:sldMkLst>
          <pc:docMk/>
          <pc:sldMk cId="837812005" sldId="2134805600"/>
        </pc:sldMkLst>
      </pc:sldChg>
      <pc:sldChg chg="del">
        <pc:chgData name="Andrew Benson" userId="d38b912c-55d0-44ce-a085-5a039627a8b5" providerId="ADAL" clId="{27074ABB-03E2-4D5A-A5AF-5221573389D8}" dt="2022-07-28T15:48:52.862" v="14" actId="47"/>
        <pc:sldMkLst>
          <pc:docMk/>
          <pc:sldMk cId="3452186815" sldId="2134805611"/>
        </pc:sldMkLst>
      </pc:sldChg>
      <pc:sldChg chg="del">
        <pc:chgData name="Andrew Benson" userId="d38b912c-55d0-44ce-a085-5a039627a8b5" providerId="ADAL" clId="{27074ABB-03E2-4D5A-A5AF-5221573389D8}" dt="2022-07-28T15:48:43.784" v="10" actId="47"/>
        <pc:sldMkLst>
          <pc:docMk/>
          <pc:sldMk cId="1954581032" sldId="2134805612"/>
        </pc:sldMkLst>
      </pc:sldChg>
      <pc:sldChg chg="addSp delSp modSp mod">
        <pc:chgData name="Andrew Benson" userId="d38b912c-55d0-44ce-a085-5a039627a8b5" providerId="ADAL" clId="{27074ABB-03E2-4D5A-A5AF-5221573389D8}" dt="2022-07-28T17:04:22.015" v="171" actId="478"/>
        <pc:sldMkLst>
          <pc:docMk/>
          <pc:sldMk cId="4180230614" sldId="2145707299"/>
        </pc:sldMkLst>
        <pc:spChg chg="add del">
          <ac:chgData name="Andrew Benson" userId="d38b912c-55d0-44ce-a085-5a039627a8b5" providerId="ADAL" clId="{27074ABB-03E2-4D5A-A5AF-5221573389D8}" dt="2022-07-28T17:04:22.015" v="171" actId="478"/>
          <ac:spMkLst>
            <pc:docMk/>
            <pc:sldMk cId="4180230614" sldId="2145707299"/>
            <ac:spMk id="5" creationId="{9B6ECC88-D921-48D6-BA85-F52F354F9C35}"/>
          </ac:spMkLst>
        </pc:spChg>
        <pc:spChg chg="add del mod">
          <ac:chgData name="Andrew Benson" userId="d38b912c-55d0-44ce-a085-5a039627a8b5" providerId="ADAL" clId="{27074ABB-03E2-4D5A-A5AF-5221573389D8}" dt="2022-07-28T15:48:25.039" v="8" actId="22"/>
          <ac:spMkLst>
            <pc:docMk/>
            <pc:sldMk cId="4180230614" sldId="2145707299"/>
            <ac:spMk id="9" creationId="{DF5082F9-3C5C-D367-96C7-B522944F4082}"/>
          </ac:spMkLst>
        </pc:spChg>
        <pc:picChg chg="add del">
          <ac:chgData name="Andrew Benson" userId="d38b912c-55d0-44ce-a085-5a039627a8b5" providerId="ADAL" clId="{27074ABB-03E2-4D5A-A5AF-5221573389D8}" dt="2022-07-28T17:04:21.556" v="170" actId="478"/>
          <ac:picMkLst>
            <pc:docMk/>
            <pc:sldMk cId="4180230614" sldId="2145707299"/>
            <ac:picMk id="1026" creationId="{2EEBCB4F-7C73-07D0-7528-B79D74389FEA}"/>
          </ac:picMkLst>
        </pc:picChg>
      </pc:sldChg>
      <pc:sldChg chg="del">
        <pc:chgData name="Andrew Benson" userId="d38b912c-55d0-44ce-a085-5a039627a8b5" providerId="ADAL" clId="{27074ABB-03E2-4D5A-A5AF-5221573389D8}" dt="2022-07-28T15:48:49.917" v="12" actId="47"/>
        <pc:sldMkLst>
          <pc:docMk/>
          <pc:sldMk cId="269270057" sldId="2145707306"/>
        </pc:sldMkLst>
      </pc:sldChg>
      <pc:sldMasterChg chg="delSldLayout">
        <pc:chgData name="Andrew Benson" userId="d38b912c-55d0-44ce-a085-5a039627a8b5" providerId="ADAL" clId="{27074ABB-03E2-4D5A-A5AF-5221573389D8}" dt="2022-07-28T15:48:52.862" v="14" actId="47"/>
        <pc:sldMasterMkLst>
          <pc:docMk/>
          <pc:sldMasterMk cId="3588427678" sldId="2147484229"/>
        </pc:sldMasterMkLst>
        <pc:sldLayoutChg chg="del">
          <pc:chgData name="Andrew Benson" userId="d38b912c-55d0-44ce-a085-5a039627a8b5" providerId="ADAL" clId="{27074ABB-03E2-4D5A-A5AF-5221573389D8}" dt="2022-07-28T15:48:52.862" v="14" actId="47"/>
          <pc:sldLayoutMkLst>
            <pc:docMk/>
            <pc:sldMasterMk cId="3588427678" sldId="2147484229"/>
            <pc:sldLayoutMk cId="1578242568" sldId="2147484635"/>
          </pc:sldLayoutMkLst>
        </pc:sldLayoutChg>
      </pc:sldMasterChg>
    </pc:docChg>
  </pc:docChgLst>
  <pc:docChgLst>
    <pc:chgData name="Andrew Benson" userId="d38b912c-55d0-44ce-a085-5a039627a8b5" providerId="ADAL" clId="{10E98429-A2A8-43EC-8048-68B09F517913}"/>
    <pc:docChg chg="delSld modSection">
      <pc:chgData name="Andrew Benson" userId="d38b912c-55d0-44ce-a085-5a039627a8b5" providerId="ADAL" clId="{10E98429-A2A8-43EC-8048-68B09F517913}" dt="2022-07-28T22:46:51.078" v="0" actId="47"/>
      <pc:docMkLst>
        <pc:docMk/>
      </pc:docMkLst>
      <pc:sldChg chg="del">
        <pc:chgData name="Andrew Benson" userId="d38b912c-55d0-44ce-a085-5a039627a8b5" providerId="ADAL" clId="{10E98429-A2A8-43EC-8048-68B09F517913}" dt="2022-07-28T22:46:51.078" v="0" actId="47"/>
        <pc:sldMkLst>
          <pc:docMk/>
          <pc:sldMk cId="287163252" sldId="15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7/28/2022 3:46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7/28/2022 3:46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ithub.com/pnp/cli-microsoft365" TargetMode="External"/><Relationship Id="rId3" Type="http://schemas.openxmlformats.org/officeDocument/2006/relationships/hyperlink" Target="https://pnp.github.io/blog/cli-for-microsoft-365/cli-for-microsoft-365-v5-5/" TargetMode="External"/><Relationship Id="rId7" Type="http://schemas.openxmlformats.org/officeDocument/2006/relationships/hyperlink" Target="https://twitter.com/climicrosoft365"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pnp.github.io/cli-microsoft365/user-guide/run-cli-in-docker-container/" TargetMode="External"/><Relationship Id="rId5" Type="http://schemas.openxmlformats.org/officeDocument/2006/relationships/hyperlink" Target="https://www.npmjs.com/package/@pnp/cli-microsoft365" TargetMode="External"/><Relationship Id="rId4" Type="http://schemas.openxmlformats.org/officeDocument/2006/relationships/hyperlink" Target="https://pnp.github.io/cli-microsoft365/about/release-not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7/28/2022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25422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7/28/2022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AutoNum type="arabicPeriod"/>
            </a:pPr>
            <a:r>
              <a:rPr lang="en-GB" sz="1800" b="0" i="0">
                <a:effectLst/>
                <a:latin typeface="Calibri" panose="020F0502020204030204" pitchFamily="34" charset="0"/>
              </a:rPr>
              <a:t>Introduce yourself - "Hey everyone </a:t>
            </a:r>
            <a:r>
              <a:rPr lang="en-GB" sz="1800" b="0" i="0">
                <a:effectLst/>
                <a:latin typeface="Apple Color Emoji" pitchFamily="2" charset="0"/>
              </a:rPr>
              <a:t>👋</a:t>
            </a:r>
            <a:r>
              <a:rPr lang="en-GB" sz="1800" b="0" i="0">
                <a:effectLst/>
                <a:latin typeface="Calibri" panose="020F0502020204030204" pitchFamily="34" charset="0"/>
              </a:rPr>
              <a:t> Its Garry here from the CLI team"</a:t>
            </a:r>
          </a:p>
          <a:p>
            <a:pPr rtl="0" fontAlgn="ctr">
              <a:spcBef>
                <a:spcPts val="0"/>
              </a:spcBef>
              <a:spcAft>
                <a:spcPts val="0"/>
              </a:spcAft>
              <a:buFont typeface="+mj-lt"/>
              <a:buAutoNum type="arabicPeriod"/>
            </a:pPr>
            <a:r>
              <a:rPr lang="en-GB" sz="1800" b="0" i="0">
                <a:effectLst/>
                <a:latin typeface="Calibri" panose="020F0502020204030204" pitchFamily="34" charset="0"/>
              </a:rPr>
              <a:t>High level - "As it is the end of the month we just released our next minor version, v5.5 of CLI for Microsoft 365"</a:t>
            </a:r>
          </a:p>
          <a:p>
            <a:pPr rtl="0" fontAlgn="ctr">
              <a:spcBef>
                <a:spcPts val="0"/>
              </a:spcBef>
              <a:spcAft>
                <a:spcPts val="0"/>
              </a:spcAft>
              <a:buFont typeface="+mj-lt"/>
              <a:buAutoNum type="arabicPeriod"/>
            </a:pPr>
            <a:r>
              <a:rPr lang="en-GB" sz="1800" b="0" i="0">
                <a:effectLst/>
                <a:latin typeface="Calibri" panose="020F0502020204030204" pitchFamily="34" charset="0"/>
              </a:rPr>
              <a:t>Summary - "In this release we have new commands and enhancements across Planner, SharePoint Online, Microsoft Search, Office 365 Groups and Microsoft Teams, plus general improvements and bug fixes."</a:t>
            </a:r>
          </a:p>
          <a:p>
            <a:pPr rtl="0" fontAlgn="ctr">
              <a:spcBef>
                <a:spcPts val="0"/>
              </a:spcBef>
              <a:spcAft>
                <a:spcPts val="0"/>
              </a:spcAft>
              <a:buFont typeface="+mj-lt"/>
              <a:buAutoNum type="arabicPeriod"/>
            </a:pPr>
            <a:r>
              <a:rPr lang="en-US" sz="1800" b="0" i="0">
                <a:effectLst/>
                <a:latin typeface="Calibri" panose="020F0502020204030204" pitchFamily="34" charset="0"/>
              </a:rPr>
              <a:t>CTA (engage) - "I have provided some links in the chat for you to access all the key resources surrounding this release"</a:t>
            </a:r>
          </a:p>
          <a:p>
            <a:pPr rtl="0" fontAlgn="ctr">
              <a:spcBef>
                <a:spcPts val="0"/>
              </a:spcBef>
              <a:spcAft>
                <a:spcPts val="0"/>
              </a:spcAft>
              <a:buFont typeface="+mj-lt"/>
              <a:buAutoNum type="arabicPeriod"/>
            </a:pPr>
            <a:r>
              <a:rPr lang="en-GB" sz="1800" b="0" i="0">
                <a:effectLst/>
                <a:latin typeface="Calibri" panose="020F0502020204030204" pitchFamily="34" charset="0"/>
              </a:rPr>
              <a:t>CTA (check docs) - ”Please checkout the release announcement, which also includes examples of how to use some of the new features and also the release notes for further detail on what has included in this release"</a:t>
            </a:r>
          </a:p>
          <a:p>
            <a:pPr rtl="0" fontAlgn="ctr">
              <a:spcBef>
                <a:spcPts val="0"/>
              </a:spcBef>
              <a:spcAft>
                <a:spcPts val="0"/>
              </a:spcAft>
              <a:buFont typeface="+mj-lt"/>
              <a:buAutoNum type="arabicPeriod"/>
            </a:pPr>
            <a:r>
              <a:rPr lang="en-GB" sz="1800" b="0" i="0">
                <a:effectLst/>
                <a:latin typeface="Calibri" panose="020F0502020204030204" pitchFamily="34" charset="0"/>
              </a:rPr>
              <a:t>CTA (install) - "If you want to use the latest version, you can install directly from </a:t>
            </a:r>
            <a:r>
              <a:rPr lang="en-GB" sz="1800" b="0" i="0" err="1">
                <a:effectLst/>
                <a:latin typeface="Calibri" panose="020F0502020204030204" pitchFamily="34" charset="0"/>
              </a:rPr>
              <a:t>npm</a:t>
            </a:r>
            <a:r>
              <a:rPr lang="en-GB" sz="1800" b="0" i="0">
                <a:effectLst/>
                <a:latin typeface="Calibri" panose="020F0502020204030204" pitchFamily="34" charset="0"/>
              </a:rPr>
              <a:t>, or alternatively use our Docker image to run CLI in a container using the latest tag"</a:t>
            </a:r>
          </a:p>
          <a:p>
            <a:pPr rtl="0" fontAlgn="ctr">
              <a:spcBef>
                <a:spcPts val="0"/>
              </a:spcBef>
              <a:spcAft>
                <a:spcPts val="0"/>
              </a:spcAft>
              <a:buFont typeface="+mj-lt"/>
              <a:buAutoNum type="arabicPeriod"/>
            </a:pPr>
            <a:r>
              <a:rPr lang="en-GB" sz="1800" b="0" i="0">
                <a:effectLst/>
                <a:latin typeface="Calibri" panose="020F0502020204030204" pitchFamily="34" charset="0"/>
              </a:rPr>
              <a:t>CTA (follow us) - "If you want to keep up with the latest CLI announcements, I highly recommend that you can follow our Twitter account @climicrosoft365, if you are posting about us on social networks please use the hashtag CLIMicrosoft365"</a:t>
            </a:r>
          </a:p>
          <a:p>
            <a:pPr rtl="0" fontAlgn="ctr">
              <a:spcBef>
                <a:spcPts val="0"/>
              </a:spcBef>
              <a:spcAft>
                <a:spcPts val="0"/>
              </a:spcAft>
              <a:buFont typeface="+mj-lt"/>
              <a:buAutoNum type="arabicPeriod"/>
            </a:pPr>
            <a:r>
              <a:rPr lang="en-GB" sz="1800" b="0" i="0">
                <a:effectLst/>
                <a:latin typeface="Calibri" panose="020F0502020204030204" pitchFamily="34" charset="0"/>
              </a:rPr>
              <a:t>CTA (feedback) - "</a:t>
            </a:r>
            <a:r>
              <a:rPr lang="en-US" sz="1800" b="0" i="0">
                <a:effectLst/>
                <a:latin typeface="Calibri" panose="020F0502020204030204" pitchFamily="34" charset="0"/>
              </a:rPr>
              <a:t>If you have any feedback (both positive and negative) or ideas for new features that you'd like to see, then please checkout the GitHub repo, and either raise an issue or start a discussion, we would absolutely love to hear from you"</a:t>
            </a:r>
            <a:endParaRPr lang="en-GB" sz="1800" b="0" i="0">
              <a:effectLst/>
              <a:latin typeface="Calibri" panose="020F0502020204030204" pitchFamily="34" charset="0"/>
            </a:endParaRPr>
          </a:p>
          <a:p>
            <a:pPr rtl="0" fontAlgn="ctr">
              <a:spcBef>
                <a:spcPts val="0"/>
              </a:spcBef>
              <a:spcAft>
                <a:spcPts val="0"/>
              </a:spcAft>
              <a:buFont typeface="+mj-lt"/>
              <a:buAutoNum type="arabicPeriod"/>
            </a:pPr>
            <a:r>
              <a:rPr lang="en-US" sz="1800" b="0" i="0">
                <a:effectLst/>
                <a:latin typeface="Calibri" panose="020F0502020204030204" pitchFamily="34" charset="0"/>
              </a:rPr>
              <a:t>Closing (Thank you) - "Finally, thank you to all the contributors who made this release possible. That’s all for now, thank you"</a:t>
            </a:r>
          </a:p>
          <a:p>
            <a:pPr marL="0" marR="0">
              <a:spcBef>
                <a:spcPts val="0"/>
              </a:spcBef>
              <a:spcAft>
                <a:spcPts val="0"/>
              </a:spcAft>
            </a:pPr>
            <a:r>
              <a:rPr lang="en-GB" sz="1800">
                <a:effectLst/>
                <a:latin typeface="Calibri" panose="020F0502020204030204" pitchFamily="34" charset="0"/>
              </a:rPr>
              <a:t> </a:t>
            </a:r>
          </a:p>
          <a:p>
            <a:pPr marL="0" marR="0">
              <a:spcBef>
                <a:spcPts val="0"/>
              </a:spcBef>
              <a:spcAft>
                <a:spcPts val="0"/>
              </a:spcAft>
            </a:pPr>
            <a:endParaRPr lang="en-GB"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3"/>
              </a:rPr>
              <a:t>CLI for Microsoft 365 v5.5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US" sz="1800">
                <a:effectLst/>
                <a:latin typeface="Apple Color Emoji" pitchFamily="2" charset="0"/>
              </a:rPr>
              <a:t>📝</a:t>
            </a:r>
            <a:r>
              <a:rPr lang="en-GB" sz="1800">
                <a:effectLst/>
                <a:latin typeface="Segoe UI" panose="020B0502040204020203" pitchFamily="34" charset="0"/>
              </a:rPr>
              <a:t> </a:t>
            </a:r>
            <a:r>
              <a:rPr lang="en-GB" sz="1800">
                <a:effectLst/>
                <a:latin typeface="Segoe UI" panose="020B0502040204020203" pitchFamily="34" charset="0"/>
                <a:hlinkClick r:id="rId4"/>
              </a:rPr>
              <a:t>Release notes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US" sz="1800">
                <a:effectLst/>
                <a:latin typeface="Apple Color Emoji" pitchFamily="2" charset="0"/>
              </a:rPr>
              <a:t>📦 </a:t>
            </a:r>
            <a:r>
              <a:rPr lang="en-GB" sz="1800">
                <a:effectLst/>
                <a:latin typeface="Segoe UI" panose="020B0502040204020203" pitchFamily="34" charset="0"/>
                <a:hlinkClick r:id="rId5"/>
              </a:rPr>
              <a:t>@pnp/cli-microsoft365 - npm (npmjs.com)</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6"/>
              </a:rPr>
              <a:t>Run CLI in a Docker Container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7"/>
              </a:rPr>
              <a:t>CLI for Microsoft 365 (@climicrosoft365) / Twitter</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8"/>
              </a:rPr>
              <a:t>pnp/cli-microsoft365: Manage Microsoft 365 and SharePoint Framework projects on any platform (github.com)</a:t>
            </a:r>
            <a:endParaRPr lang="en-GB" sz="1800">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11</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7/28/2022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13</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7/28/2022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a:cs typeface="Segoe UI"/>
                <a:hlinkClick r:id="rId3"/>
              </a:rPr>
              <a:t>https://github.com/microsoft-search/pnp-modern-search</a:t>
            </a:r>
            <a:endParaRPr lang="en-US" sz="1600" b="1">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15</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7/28/2022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0000"/>
              </a:solidFill>
              <a:latin typeface="Segoe UI Light"/>
              <a:ea typeface="Calibri" panose="020F0502020204030204" pitchFamily="34" charset="0"/>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indent="-285750">
              <a:buFont typeface="Arial" panose="05000000000000000000" pitchFamily="2" charset="2"/>
              <a:buChar char="•"/>
            </a:pPr>
            <a:r>
              <a:rPr lang="en-US" sz="900" b="1">
                <a:latin typeface="+mn-lt"/>
                <a:ea typeface="+mn-lt"/>
                <a:cs typeface="+mn-lt"/>
              </a:rPr>
              <a:t>NOPE</a:t>
            </a:r>
            <a:br>
              <a:rPr lang="en-US" sz="900" b="1">
                <a:latin typeface="+mn-lt"/>
                <a:ea typeface="+mn-lt"/>
                <a:cs typeface="+mn-lt"/>
              </a:rPr>
            </a:br>
            <a:endParaRPr lang="en-US" sz="900" b="1">
              <a:cs typeface="Segoe UI"/>
            </a:endParaRPr>
          </a:p>
          <a:p>
            <a:pPr marL="0" marR="0" lvl="0" indent="0" algn="l" defTabSz="932742" rtl="0" eaLnBrk="1" fontAlgn="auto" latinLnBrk="0" hangingPunct="1">
              <a:lnSpc>
                <a:spcPct val="90000"/>
              </a:lnSpc>
              <a:spcBef>
                <a:spcPts val="0"/>
              </a:spcBef>
              <a:spcAft>
                <a:spcPts val="0"/>
              </a:spcAft>
              <a:buClrTx/>
              <a:buSzTx/>
              <a:buFont typeface="Arial"/>
              <a:buNone/>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buFont typeface="Arial" panose="05000000000000000000" pitchFamily="2" charset="2"/>
              <a:buChar char="•"/>
            </a:pPr>
            <a:endParaRPr lang="en-US" sz="3600">
              <a:latin typeface="Segoe UI"/>
              <a:ea typeface="+mn-lt"/>
              <a:cs typeface="+mn-lt"/>
            </a:endParaRPr>
          </a:p>
          <a:p>
            <a:pPr marL="0" indent="0">
              <a:buFont typeface="Arial" panose="05000000000000000000" pitchFamily="2" charset="2"/>
              <a:buNone/>
            </a:pPr>
            <a:r>
              <a:rPr lang="en-US" sz="3600" b="1">
                <a:latin typeface="+mn-lt"/>
                <a:ea typeface="+mn-lt"/>
                <a:cs typeface="+mn-lt"/>
              </a:rPr>
              <a:t>Room Chat</a:t>
            </a:r>
          </a:p>
          <a:p>
            <a:pPr marL="0" indent="0">
              <a:buFont typeface="Arial" panose="05000000000000000000" pitchFamily="2" charset="2"/>
              <a:buNone/>
            </a:pPr>
            <a:r>
              <a:rPr lang="en-US" sz="7200" b="0" i="0" u="sng">
                <a:effectLst/>
                <a:latin typeface="-apple-system"/>
              </a:rPr>
              <a:t>João Mendes</a:t>
            </a:r>
            <a:r>
              <a:rPr lang="en-US" sz="3600">
                <a:solidFill>
                  <a:srgbClr val="1973B9"/>
                </a:solidFill>
                <a:latin typeface="Segoe UI"/>
                <a:ea typeface="+mn-lt"/>
                <a:cs typeface="+mn-lt"/>
              </a:rPr>
              <a:t>|</a:t>
            </a:r>
            <a:r>
              <a:rPr lang="en-US" sz="3600">
                <a:latin typeface="Segoe UI"/>
                <a:ea typeface="+mn-lt"/>
                <a:cs typeface="+mn-lt"/>
              </a:rPr>
              <a:t> @joaojmendes</a:t>
            </a:r>
            <a:br>
              <a:rPr lang="en-US" sz="3600" b="1">
                <a:latin typeface="+mn-lt"/>
                <a:ea typeface="+mn-lt"/>
                <a:cs typeface="+mn-lt"/>
              </a:rPr>
            </a:br>
            <a:r>
              <a:rPr lang="en-US" sz="9600" b="0" i="0">
                <a:solidFill>
                  <a:srgbClr val="24292F"/>
                </a:solidFill>
                <a:effectLst/>
                <a:latin typeface="-apple-system"/>
              </a:rPr>
              <a:t>This web part shows how to use Azure Communications Services and React UI component to create a Room Chat. This is a sample and the architecture is very simple for demo only.</a:t>
            </a:r>
          </a:p>
          <a:p>
            <a:pPr marL="0" indent="0">
              <a:buFont typeface="Arial" panose="05000000000000000000" pitchFamily="2" charset="2"/>
              <a:buNone/>
            </a:pPr>
            <a:r>
              <a:rPr lang="en-US" sz="7200" b="0" i="0">
                <a:solidFill>
                  <a:srgbClr val="24292F"/>
                </a:solidFill>
                <a:effectLst/>
                <a:latin typeface="-apple-system"/>
              </a:rPr>
              <a:t>https://github.com/pnp/sp-dev-fx-webparts/tree/main/samples/react-roomchat</a:t>
            </a:r>
          </a:p>
          <a:p>
            <a:pPr marL="0" indent="0">
              <a:buFont typeface="Arial" panose="05000000000000000000" pitchFamily="2" charset="2"/>
              <a:buNone/>
            </a:pPr>
            <a:endParaRPr lang="en-US" sz="7200" b="0" i="0">
              <a:solidFill>
                <a:srgbClr val="24292F"/>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1">
                <a:latin typeface="+mn-lt"/>
                <a:ea typeface="+mn-lt"/>
                <a:cs typeface="+mn-lt"/>
              </a:rPr>
              <a:t>Page Navigator</a:t>
            </a:r>
            <a:br>
              <a:rPr lang="en-US" sz="7200" b="1">
                <a:latin typeface="+mn-lt"/>
                <a:ea typeface="+mn-lt"/>
                <a:cs typeface="+mn-lt"/>
              </a:rPr>
            </a:br>
            <a:r>
              <a:rPr lang="en-US" sz="7200" err="1">
                <a:latin typeface="Segoe UI"/>
                <a:ea typeface="+mn-lt"/>
                <a:cs typeface="+mn-lt"/>
              </a:rPr>
              <a:t>Jasey</a:t>
            </a:r>
            <a:r>
              <a:rPr lang="en-US" sz="7200">
                <a:latin typeface="Segoe UI"/>
                <a:ea typeface="+mn-lt"/>
                <a:cs typeface="+mn-lt"/>
              </a:rPr>
              <a:t> </a:t>
            </a:r>
            <a:r>
              <a:rPr lang="en-US" sz="7200" err="1">
                <a:latin typeface="Segoe UI"/>
                <a:ea typeface="+mn-lt"/>
                <a:cs typeface="+mn-lt"/>
              </a:rPr>
              <a:t>Waegebaert</a:t>
            </a:r>
            <a:r>
              <a:rPr lang="en-US" sz="7200">
                <a:latin typeface="Segoe UI"/>
                <a:ea typeface="+mn-lt"/>
                <a:cs typeface="+mn-lt"/>
              </a:rPr>
              <a:t> </a:t>
            </a:r>
            <a:r>
              <a:rPr lang="en-US" sz="7200">
                <a:solidFill>
                  <a:srgbClr val="1973B9"/>
                </a:solidFill>
                <a:latin typeface="Segoe UI"/>
                <a:ea typeface="+mn-lt"/>
                <a:cs typeface="+mn-lt"/>
              </a:rPr>
              <a:t>|</a:t>
            </a:r>
            <a:r>
              <a:rPr lang="en-US" sz="7200">
                <a:latin typeface="Segoe UI"/>
                <a:ea typeface="+mn-lt"/>
                <a:cs typeface="+mn-lt"/>
              </a:rPr>
              <a:t> </a:t>
            </a:r>
            <a:r>
              <a:rPr lang="en-US" sz="7200" err="1">
                <a:latin typeface="Segoe UI"/>
                <a:ea typeface="+mn-lt"/>
                <a:cs typeface="+mn-lt"/>
              </a:rPr>
              <a:t>Jwaegebaert</a:t>
            </a:r>
            <a:r>
              <a:rPr lang="en-US" sz="7200">
                <a:latin typeface="Segoe UI"/>
                <a:ea typeface="+mn-lt"/>
                <a:cs typeface="+mn-lt"/>
              </a:rPr>
              <a:t> </a:t>
            </a:r>
          </a:p>
          <a:p>
            <a:pPr algn="l"/>
            <a:r>
              <a:rPr lang="en-US" sz="9600" b="0" i="0">
                <a:solidFill>
                  <a:srgbClr val="24292F"/>
                </a:solidFill>
                <a:effectLst/>
                <a:latin typeface="-apple-system"/>
              </a:rPr>
              <a:t>This PR solves several bugs related towards collapsible headings.</a:t>
            </a:r>
          </a:p>
          <a:p>
            <a:pPr algn="l">
              <a:buFont typeface="Arial" panose="020B0604020202020204" pitchFamily="34" charset="0"/>
              <a:buChar char="•"/>
            </a:pPr>
            <a:r>
              <a:rPr lang="en-US" sz="9600" b="0" i="0">
                <a:solidFill>
                  <a:srgbClr val="24292F"/>
                </a:solidFill>
                <a:effectLst/>
                <a:latin typeface="-apple-system"/>
              </a:rPr>
              <a:t>It implements a different way of nesting a new nav link within the existing links. With this new logic in place, it solves the current issue where the headings aren't in order.</a:t>
            </a:r>
          </a:p>
          <a:p>
            <a:pPr algn="l">
              <a:buFont typeface="Arial" panose="020B0604020202020204" pitchFamily="34" charset="0"/>
              <a:buChar char="•"/>
            </a:pPr>
            <a:r>
              <a:rPr lang="en-US" sz="9600" b="0" i="0">
                <a:solidFill>
                  <a:srgbClr val="24292F"/>
                </a:solidFill>
                <a:effectLst/>
                <a:latin typeface="-apple-system"/>
              </a:rPr>
              <a:t>The issue where a collapsible heading is retained when toggled off has also been tackled with a more extensive conditional check.</a:t>
            </a:r>
          </a:p>
          <a:p>
            <a:pPr algn="l">
              <a:buFont typeface="Arial" panose="020B0604020202020204" pitchFamily="34" charset="0"/>
              <a:buChar char="•"/>
            </a:pPr>
            <a:r>
              <a:rPr lang="en-US" sz="9600" b="0" i="0">
                <a:solidFill>
                  <a:srgbClr val="24292F"/>
                </a:solidFill>
                <a:effectLst/>
                <a:latin typeface="-apple-system"/>
              </a:rPr>
              <a:t>Collapsible headings without a name are also caught and are given a default name Empty Heading.</a:t>
            </a:r>
          </a:p>
          <a:p>
            <a:pPr marL="0" indent="0">
              <a:buFont typeface="Arial" panose="05000000000000000000" pitchFamily="2" charset="2"/>
              <a:buNone/>
            </a:pPr>
            <a:r>
              <a:rPr lang="en-US" sz="7200" b="0" i="0">
                <a:solidFill>
                  <a:srgbClr val="24292F"/>
                </a:solidFill>
                <a:effectLst/>
                <a:latin typeface="-apple-system"/>
              </a:rPr>
              <a:t>https://github.com/pnp/sp-dev-fx-webparts/tree/main/samples/react-page-navigator</a:t>
            </a:r>
          </a:p>
          <a:p>
            <a:pPr marL="0" indent="0">
              <a:buFont typeface="Arial" panose="05000000000000000000" pitchFamily="2" charset="2"/>
              <a:buNone/>
            </a:pPr>
            <a:endParaRPr lang="en-US" sz="7200" b="0" i="0">
              <a:solidFill>
                <a:srgbClr val="24292F"/>
              </a:solidFill>
              <a:effectLst/>
              <a:latin typeface="-apple-system"/>
            </a:endParaRPr>
          </a:p>
          <a:p>
            <a:pPr marL="0" indent="0">
              <a:buFont typeface="Arial" panose="05000000000000000000" pitchFamily="2" charset="2"/>
              <a:buNone/>
            </a:pPr>
            <a:endParaRPr lang="en-US" sz="7200" b="0" i="0">
              <a:solidFill>
                <a:srgbClr val="24292F"/>
              </a:solidFill>
              <a:effectLst/>
              <a:latin typeface="-apple-system"/>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056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This adaptive card extension sample demonstrate ability to monitor security risks using identity protection graph </a:t>
            </a:r>
            <a:r>
              <a:rPr lang="en-US" err="1">
                <a:latin typeface="Segoe UI Light"/>
                <a:cs typeface="Segoe UI Light"/>
              </a:rPr>
              <a:t>api</a:t>
            </a:r>
            <a:r>
              <a:rPr lang="en-US">
                <a:latin typeface="Segoe UI Light"/>
                <a:cs typeface="Segoe UI Light"/>
              </a:rPr>
              <a:t> from Viva Connection Dashboard</a:t>
            </a:r>
          </a:p>
          <a:p>
            <a:endParaRPr lang="en-US">
              <a:latin typeface="Segoe UI Light"/>
              <a:cs typeface="Segoe UI Light"/>
            </a:endParaRPr>
          </a:p>
          <a:p>
            <a:endParaRPr lang="en-US">
              <a:latin typeface="Segoe UI Light"/>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Copy/Move Items within Lists</a:t>
            </a:r>
            <a:br>
              <a:rPr lang="en-US" sz="900" b="1">
                <a:latin typeface="+mn-lt"/>
                <a:ea typeface="+mn-lt"/>
                <a:cs typeface="+mn-lt"/>
              </a:rPr>
            </a:br>
            <a:r>
              <a:rPr lang="en-US" sz="900">
                <a:latin typeface="+mn-lt"/>
                <a:ea typeface="+mn-lt"/>
                <a:cs typeface="+mn-lt"/>
              </a:rPr>
              <a:t>Sudharsan Kesavanarayanan </a:t>
            </a:r>
            <a:r>
              <a:rPr lang="en-US" sz="900">
                <a:solidFill>
                  <a:srgbClr val="1973B9"/>
                </a:solidFill>
                <a:latin typeface="Segoe UI"/>
                <a:ea typeface="+mn-lt"/>
                <a:cs typeface="Segoe UI"/>
              </a:rPr>
              <a:t>|</a:t>
            </a:r>
            <a:r>
              <a:rPr lang="en-US" sz="900">
                <a:latin typeface="Segoe UI"/>
                <a:ea typeface="+mn-lt"/>
                <a:cs typeface="Segoe UI"/>
              </a:rPr>
              <a:t> @sudharsank</a:t>
            </a:r>
            <a:br>
              <a:rPr lang="en-US" sz="900">
                <a:latin typeface="Segoe UI"/>
                <a:ea typeface="+mn-lt"/>
                <a:cs typeface="Segoe UI"/>
              </a:rPr>
            </a:br>
            <a:r>
              <a:rPr lang="en-US" b="0" i="0">
                <a:solidFill>
                  <a:srgbClr val="C9D1D9"/>
                </a:solidFill>
                <a:effectLst/>
                <a:latin typeface="-apple-system"/>
              </a:rPr>
              <a:t>This application customizer will display a command button named </a:t>
            </a:r>
            <a:r>
              <a:rPr lang="en-US" b="1" i="0">
                <a:solidFill>
                  <a:srgbClr val="C9D1D9"/>
                </a:solidFill>
                <a:effectLst/>
                <a:latin typeface="-apple-system"/>
              </a:rPr>
              <a:t>Copy/Move Item(s)</a:t>
            </a:r>
            <a:r>
              <a:rPr lang="en-US" b="0" i="0">
                <a:solidFill>
                  <a:srgbClr val="C9D1D9"/>
                </a:solidFill>
                <a:effectLst/>
                <a:latin typeface="-apple-system"/>
              </a:rPr>
              <a:t> in all the custom lists. Using this option, the items can be copied or moved from one list to another within the site.</a:t>
            </a:r>
            <a:endParaRPr lang="en-US" sz="900">
              <a:latin typeface="Segoe UI"/>
              <a:ea typeface="+mn-lt"/>
              <a:cs typeface="+mn-l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https://github.com/pnp/sp-dev-fx-extensions/tree/main/samples/react-command-copy-move-items</a:t>
            </a: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spcAft>
                <a:spcPts val="0"/>
              </a:spcAft>
              <a:buFont typeface="Arial"/>
              <a:buChar char="•"/>
              <a:defRPr/>
            </a:pPr>
            <a:r>
              <a:rPr lang="en-US" sz="3600" b="1">
                <a:latin typeface="+mn-lt"/>
                <a:ea typeface="+mn-lt"/>
                <a:cs typeface="+mn-lt"/>
              </a:rPr>
              <a:t>Applications Secrets Expiration</a:t>
            </a:r>
            <a:br>
              <a:rPr lang="en-US" sz="3600" b="1">
                <a:latin typeface="+mn-lt"/>
                <a:ea typeface="+mn-lt"/>
                <a:cs typeface="+mn-lt"/>
              </a:rPr>
            </a:br>
            <a:r>
              <a:rPr lang="en-US" sz="3600" err="1">
                <a:latin typeface="+mn-lt"/>
                <a:ea typeface="+mn-lt"/>
                <a:cs typeface="+mn-lt"/>
              </a:rPr>
              <a:t>Aimery</a:t>
            </a:r>
            <a:r>
              <a:rPr lang="en-US" sz="3600">
                <a:latin typeface="+mn-lt"/>
                <a:ea typeface="+mn-lt"/>
                <a:cs typeface="+mn-lt"/>
              </a:rPr>
              <a:t> Thomas </a:t>
            </a:r>
            <a:r>
              <a:rPr lang="en-US" sz="3600">
                <a:solidFill>
                  <a:srgbClr val="1973B9"/>
                </a:solidFill>
                <a:latin typeface="Segoe UI"/>
                <a:ea typeface="+mn-lt"/>
                <a:cs typeface="Segoe UI"/>
              </a:rPr>
              <a:t>|</a:t>
            </a:r>
            <a:r>
              <a:rPr lang="en-US" sz="3600">
                <a:latin typeface="Segoe UI"/>
                <a:ea typeface="+mn-lt"/>
                <a:cs typeface="Segoe UI"/>
              </a:rPr>
              <a:t> @</a:t>
            </a:r>
            <a:r>
              <a:rPr lang="en-US" sz="3600">
                <a:latin typeface="+mn-lt"/>
                <a:ea typeface="+mn-lt"/>
                <a:cs typeface="+mn-lt"/>
              </a:rPr>
              <a:t>a1mery</a:t>
            </a:r>
            <a:br>
              <a:rPr lang="en-US" sz="3600">
                <a:latin typeface="+mn-lt"/>
                <a:ea typeface="+mn-lt"/>
                <a:cs typeface="+mn-lt"/>
              </a:rPr>
            </a:br>
            <a:r>
              <a:rPr lang="en-US" sz="7200" b="0" i="0">
                <a:solidFill>
                  <a:srgbClr val="C9D1D9"/>
                </a:solidFill>
                <a:effectLst/>
                <a:latin typeface="-apple-system"/>
              </a:rPr>
              <a:t>This sample web part shows the list of your applications registered in Azure AD along with their associated client secret/certificate expiration date. </a:t>
            </a:r>
            <a:br>
              <a:rPr lang="en-US" sz="3600" b="1" i="0">
                <a:effectLst/>
                <a:latin typeface="+mn-lt"/>
                <a:ea typeface="+mn-lt"/>
                <a:cs typeface="+mn-lt"/>
              </a:rPr>
            </a:br>
            <a:r>
              <a:rPr lang="en-US" sz="3600" b="1">
                <a:latin typeface="+mn-lt"/>
                <a:ea typeface="+mn-lt"/>
                <a:cs typeface="+mn-lt"/>
              </a:rPr>
              <a:t>https://github.com/pnp/sp-dev-fx-webparts/tree/main/samples/react-graph-app-secret-expiration </a:t>
            </a:r>
          </a:p>
          <a:p>
            <a:pPr marL="285750" indent="-285750">
              <a:buFont typeface="Arial" panose="05000000000000000000" pitchFamily="2" charset="2"/>
              <a:buChar char="•"/>
            </a:pPr>
            <a:endParaRPr lang="en-US" sz="140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2340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7/28/2022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7/28/2022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21</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7/28/2022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7/28/2022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7/28/2022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7/28/2022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9363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9</a:t>
            </a:fld>
            <a:endParaRPr lang="en-US"/>
          </a:p>
        </p:txBody>
      </p:sp>
    </p:spTree>
    <p:extLst>
      <p:ext uri="{BB962C8B-B14F-4D97-AF65-F5344CB8AC3E}">
        <p14:creationId xmlns:p14="http://schemas.microsoft.com/office/powerpoint/2010/main" val="3897829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28/07/2022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7/28/2022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7/28/2022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2947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7/28/2022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7/28/2022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7/28/2022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7/28/2022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7/28/2022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7/28/2022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7/28/2022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7/28/2022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7/28/2022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7/28/2022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33.jpe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1.emf"/><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703" r:id="rId5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7/28/2022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pnp.github.io/sp-dev-fx-controls-react/about/release-notes/" TargetMode="External"/><Relationship Id="rId7"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 Id="rId9" Type="http://schemas.openxmlformats.org/officeDocument/2006/relationships/image" Target="../media/image1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aka.ms/pnp-search" TargetMode="External"/><Relationship Id="rId7"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5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21.png"/><Relationship Id="rId4" Type="http://schemas.openxmlformats.org/officeDocument/2006/relationships/hyperlink" Target="https://github.com/microsoft-search/pnp-modern-search/releases/tag/4.7.0-beta" TargetMode="External"/><Relationship Id="rId9" Type="http://schemas.openxmlformats.org/officeDocument/2006/relationships/image" Target="../media/image120.png"/></Relationships>
</file>

<file path=ppt/slides/_rels/slide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24.svg"/></Relationships>
</file>

<file path=ppt/slides/_rels/slide17.xml.rels><?xml version="1.0" encoding="UTF-8" standalone="yes"?>
<Relationships xmlns="http://schemas.openxmlformats.org/package/2006/relationships"><Relationship Id="rId8" Type="http://schemas.openxmlformats.org/officeDocument/2006/relationships/image" Target="../media/image127.gif"/><Relationship Id="rId3" Type="http://schemas.openxmlformats.org/officeDocument/2006/relationships/image" Target="../media/image122.png"/><Relationship Id="rId7" Type="http://schemas.openxmlformats.org/officeDocument/2006/relationships/image" Target="../media/image126.gif"/><Relationship Id="rId2" Type="http://schemas.openxmlformats.org/officeDocument/2006/relationships/notesSlide" Target="../notesSlides/notesSlide17.xml"/><Relationship Id="rId1" Type="http://schemas.openxmlformats.org/officeDocument/2006/relationships/slideLayout" Target="../slideLayouts/slideLayout54.xml"/><Relationship Id="rId6" Type="http://schemas.openxmlformats.org/officeDocument/2006/relationships/hyperlink" Target="https://aka.ms/spfx-webparts" TargetMode="External"/><Relationship Id="rId5" Type="http://schemas.openxmlformats.org/officeDocument/2006/relationships/hyperlink" Target="https://aka.ms/spfx-extensions" TargetMode="External"/><Relationship Id="rId4" Type="http://schemas.openxmlformats.org/officeDocument/2006/relationships/image" Target="../media/image125.png"/></Relationships>
</file>

<file path=ppt/slides/_rels/slide18.xml.rels><?xml version="1.0" encoding="UTF-8" standalone="yes"?>
<Relationships xmlns="http://schemas.openxmlformats.org/package/2006/relationships"><Relationship Id="rId3" Type="http://schemas.openxmlformats.org/officeDocument/2006/relationships/hyperlink" Target="https://aka.ms/spfx-aces" TargetMode="External"/><Relationship Id="rId2" Type="http://schemas.openxmlformats.org/officeDocument/2006/relationships/notesSlide" Target="../notesSlides/notesSlide18.xml"/><Relationship Id="rId1" Type="http://schemas.openxmlformats.org/officeDocument/2006/relationships/slideLayout" Target="../slideLayouts/slideLayout5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2.png"/></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54.xml"/><Relationship Id="rId6" Type="http://schemas.openxmlformats.org/officeDocument/2006/relationships/image" Target="../media/image133.gif"/><Relationship Id="rId5" Type="http://schemas.openxmlformats.org/officeDocument/2006/relationships/image" Target="../media/image132.gif"/><Relationship Id="rId4" Type="http://schemas.openxmlformats.org/officeDocument/2006/relationships/image" Target="../media/image131.svg"/></Relationships>
</file>

<file path=ppt/slides/_rels/slide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4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135.svg"/></Relationships>
</file>

<file path=ppt/slides/_rels/slide21.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1.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52.xml"/><Relationship Id="rId5" Type="http://schemas.openxmlformats.org/officeDocument/2006/relationships/image" Target="../media/image55.png"/><Relationship Id="rId4" Type="http://schemas.openxmlformats.org/officeDocument/2006/relationships/hyperlink" Target="https://aka.ms/sharing-is-carin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57.png"/><Relationship Id="rId5" Type="http://schemas.openxmlformats.org/officeDocument/2006/relationships/hyperlink" Target="https://aka.ms/m365pnp-recognition" TargetMode="External"/><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63.svg"/></Relationships>
</file>

<file path=ppt/slides/_rels/slide9.xml.rels><?xml version="1.0" encoding="UTF-8" standalone="yes"?>
<Relationships xmlns="http://schemas.openxmlformats.org/package/2006/relationships"><Relationship Id="rId13" Type="http://schemas.openxmlformats.org/officeDocument/2006/relationships/image" Target="../media/image73.svg"/><Relationship Id="rId18" Type="http://schemas.openxmlformats.org/officeDocument/2006/relationships/image" Target="../media/image78.png"/><Relationship Id="rId26" Type="http://schemas.openxmlformats.org/officeDocument/2006/relationships/image" Target="../media/image86.png"/><Relationship Id="rId39" Type="http://schemas.openxmlformats.org/officeDocument/2006/relationships/image" Target="../media/image99.svg"/><Relationship Id="rId21" Type="http://schemas.openxmlformats.org/officeDocument/2006/relationships/image" Target="../media/image81.svg"/><Relationship Id="rId34" Type="http://schemas.openxmlformats.org/officeDocument/2006/relationships/image" Target="../media/image94.png"/><Relationship Id="rId42" Type="http://schemas.openxmlformats.org/officeDocument/2006/relationships/image" Target="../media/image102.png"/><Relationship Id="rId47" Type="http://schemas.openxmlformats.org/officeDocument/2006/relationships/image" Target="../media/image107.svg"/><Relationship Id="rId50" Type="http://schemas.openxmlformats.org/officeDocument/2006/relationships/image" Target="../media/image110.png"/><Relationship Id="rId7" Type="http://schemas.openxmlformats.org/officeDocument/2006/relationships/image" Target="../media/image67.svg"/><Relationship Id="rId2" Type="http://schemas.openxmlformats.org/officeDocument/2006/relationships/notesSlide" Target="../notesSlides/notesSlide9.xml"/><Relationship Id="rId16" Type="http://schemas.openxmlformats.org/officeDocument/2006/relationships/image" Target="../media/image76.png"/><Relationship Id="rId29" Type="http://schemas.openxmlformats.org/officeDocument/2006/relationships/image" Target="../media/image89.svg"/><Relationship Id="rId11" Type="http://schemas.openxmlformats.org/officeDocument/2006/relationships/image" Target="../media/image71.svg"/><Relationship Id="rId24" Type="http://schemas.openxmlformats.org/officeDocument/2006/relationships/image" Target="../media/image84.png"/><Relationship Id="rId32" Type="http://schemas.openxmlformats.org/officeDocument/2006/relationships/image" Target="../media/image92.png"/><Relationship Id="rId37" Type="http://schemas.openxmlformats.org/officeDocument/2006/relationships/image" Target="../media/image97.svg"/><Relationship Id="rId40" Type="http://schemas.openxmlformats.org/officeDocument/2006/relationships/image" Target="../media/image100.png"/><Relationship Id="rId45" Type="http://schemas.openxmlformats.org/officeDocument/2006/relationships/image" Target="../media/image105.svg"/><Relationship Id="rId5" Type="http://schemas.openxmlformats.org/officeDocument/2006/relationships/image" Target="../media/image65.svg"/><Relationship Id="rId15" Type="http://schemas.openxmlformats.org/officeDocument/2006/relationships/image" Target="../media/image75.svg"/><Relationship Id="rId23" Type="http://schemas.openxmlformats.org/officeDocument/2006/relationships/image" Target="../media/image83.svg"/><Relationship Id="rId28" Type="http://schemas.openxmlformats.org/officeDocument/2006/relationships/image" Target="../media/image88.svg"/><Relationship Id="rId36" Type="http://schemas.openxmlformats.org/officeDocument/2006/relationships/image" Target="../media/image96.png"/><Relationship Id="rId49" Type="http://schemas.openxmlformats.org/officeDocument/2006/relationships/image" Target="../media/image109.png"/><Relationship Id="rId10" Type="http://schemas.openxmlformats.org/officeDocument/2006/relationships/image" Target="../media/image70.png"/><Relationship Id="rId19" Type="http://schemas.openxmlformats.org/officeDocument/2006/relationships/image" Target="../media/image79.svg"/><Relationship Id="rId31" Type="http://schemas.openxmlformats.org/officeDocument/2006/relationships/image" Target="../media/image91.svg"/><Relationship Id="rId44" Type="http://schemas.openxmlformats.org/officeDocument/2006/relationships/image" Target="../media/image104.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svg"/><Relationship Id="rId30" Type="http://schemas.openxmlformats.org/officeDocument/2006/relationships/image" Target="../media/image90.png"/><Relationship Id="rId35" Type="http://schemas.openxmlformats.org/officeDocument/2006/relationships/image" Target="../media/image95.svg"/><Relationship Id="rId43" Type="http://schemas.openxmlformats.org/officeDocument/2006/relationships/image" Target="../media/image103.svg"/><Relationship Id="rId48" Type="http://schemas.openxmlformats.org/officeDocument/2006/relationships/image" Target="../media/image108.png"/><Relationship Id="rId8" Type="http://schemas.openxmlformats.org/officeDocument/2006/relationships/image" Target="../media/image68.png"/><Relationship Id="rId3" Type="http://schemas.openxmlformats.org/officeDocument/2006/relationships/hyperlink" Target="http://Dochttps:/pnp.github.io/pnpjs/" TargetMode="External"/><Relationship Id="rId12" Type="http://schemas.openxmlformats.org/officeDocument/2006/relationships/image" Target="../media/image72.png"/><Relationship Id="rId17" Type="http://schemas.openxmlformats.org/officeDocument/2006/relationships/image" Target="../media/image77.svg"/><Relationship Id="rId25" Type="http://schemas.openxmlformats.org/officeDocument/2006/relationships/image" Target="../media/image85.svg"/><Relationship Id="rId33" Type="http://schemas.openxmlformats.org/officeDocument/2006/relationships/image" Target="../media/image93.svg"/><Relationship Id="rId38" Type="http://schemas.openxmlformats.org/officeDocument/2006/relationships/image" Target="../media/image98.png"/><Relationship Id="rId46" Type="http://schemas.openxmlformats.org/officeDocument/2006/relationships/image" Target="../media/image106.png"/><Relationship Id="rId20" Type="http://schemas.openxmlformats.org/officeDocument/2006/relationships/image" Target="../media/image80.png"/><Relationship Id="rId41" Type="http://schemas.openxmlformats.org/officeDocument/2006/relationships/image" Target="../media/image101.svg"/><Relationship Id="rId1" Type="http://schemas.openxmlformats.org/officeDocument/2006/relationships/slideLayout" Target="../slideLayouts/slideLayout54.xml"/><Relationship Id="rId6"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July 28</a:t>
            </a:r>
            <a:r>
              <a:rPr lang="en-US" baseline="30000"/>
              <a:t>th</a:t>
            </a:r>
            <a:r>
              <a:rPr lang="en-US"/>
              <a:t>,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a:rPr>
              <a:t>Your host in this call: </a:t>
            </a:r>
            <a:br>
              <a:rPr lang="en-US" sz="2400" dirty="0">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5316840"/>
          </a:xfrm>
        </p:spPr>
        <p:txBody>
          <a:bodyPr vert="horz" wrap="square" lIns="146304" tIns="91440" rIns="146304" bIns="91440" rtlCol="0" anchor="t">
            <a:spAutoFit/>
          </a:bodyPr>
          <a:lstStyle/>
          <a:p>
            <a:pPr lvl="1">
              <a:lnSpc>
                <a:spcPct val="100000"/>
              </a:lnSpc>
              <a:spcBef>
                <a:spcPts val="384"/>
              </a:spcBef>
            </a:pPr>
            <a:r>
              <a:rPr lang="en-US" sz="1800" b="1">
                <a:cs typeface="Segoe UI"/>
              </a:rPr>
              <a:t>New v5.5 with:</a:t>
            </a:r>
            <a:endParaRPr lang="en-US"/>
          </a:p>
          <a:p>
            <a:pPr marL="285750" lvl="1" indent="-285750">
              <a:lnSpc>
                <a:spcPct val="100000"/>
              </a:lnSpc>
              <a:spcBef>
                <a:spcPts val="384"/>
              </a:spcBef>
              <a:buFont typeface="Arial,Sans-Serif" panose="020B0604020202020204" pitchFamily="34" charset="0"/>
              <a:buChar char="•"/>
            </a:pPr>
            <a:r>
              <a:rPr lang="en-US" sz="1600">
                <a:ea typeface="+mn-lt"/>
                <a:cs typeface="+mn-lt"/>
              </a:rPr>
              <a:t>Remove Microsoft Teams Client Cache</a:t>
            </a:r>
          </a:p>
          <a:p>
            <a:pPr marL="285750" lvl="1" indent="-285750">
              <a:lnSpc>
                <a:spcPct val="100000"/>
              </a:lnSpc>
              <a:spcBef>
                <a:spcPts val="384"/>
              </a:spcBef>
              <a:buFont typeface="Arial,Sans-Serif" panose="020B0604020202020204" pitchFamily="34" charset="0"/>
              <a:buChar char="•"/>
            </a:pPr>
            <a:r>
              <a:rPr lang="en-US" sz="1600">
                <a:ea typeface="+mn-lt"/>
                <a:cs typeface="+mn-lt"/>
              </a:rPr>
              <a:t>Extended managing SharePoint Groups</a:t>
            </a:r>
          </a:p>
          <a:p>
            <a:pPr marL="285750" lvl="1" indent="-285750">
              <a:lnSpc>
                <a:spcPct val="100000"/>
              </a:lnSpc>
              <a:spcBef>
                <a:spcPts val="384"/>
              </a:spcBef>
              <a:buFont typeface="Arial,Sans-Serif" panose="020B0604020202020204" pitchFamily="34" charset="0"/>
              <a:buChar char="•"/>
            </a:pPr>
            <a:r>
              <a:rPr lang="en-US" sz="1600">
                <a:ea typeface="+mn-lt"/>
                <a:cs typeface="+mn-lt"/>
              </a:rPr>
              <a:t>Extended managing SharePoint Role Definitions</a:t>
            </a:r>
          </a:p>
          <a:p>
            <a:pPr marL="285750" lvl="1" indent="-285750">
              <a:lnSpc>
                <a:spcPct val="100000"/>
              </a:lnSpc>
              <a:spcBef>
                <a:spcPts val="384"/>
              </a:spcBef>
              <a:buFont typeface="Arial,Sans-Serif" panose="020B0604020202020204" pitchFamily="34" charset="0"/>
              <a:buChar char="•"/>
            </a:pPr>
            <a:r>
              <a:rPr lang="en-US" sz="1600">
                <a:ea typeface="+mn-lt"/>
                <a:cs typeface="+mn-lt"/>
              </a:rPr>
              <a:t>Extended managing SharePoint Custom Actions</a:t>
            </a:r>
          </a:p>
          <a:p>
            <a:pPr marL="285750" lvl="1" indent="-285750">
              <a:lnSpc>
                <a:spcPct val="100000"/>
              </a:lnSpc>
              <a:spcBef>
                <a:spcPts val="384"/>
              </a:spcBef>
              <a:buFont typeface="Arial,Sans-Serif" panose="020B0604020202020204" pitchFamily="34" charset="0"/>
              <a:buChar char="•"/>
            </a:pPr>
            <a:r>
              <a:rPr lang="en-US" sz="1600">
                <a:ea typeface="+mn-lt"/>
                <a:cs typeface="+mn-lt"/>
              </a:rPr>
              <a:t>Extended managing Microsoft Search External Connections</a:t>
            </a:r>
          </a:p>
          <a:p>
            <a:pPr marL="285750" lvl="1" indent="-285750">
              <a:lnSpc>
                <a:spcPct val="100000"/>
              </a:lnSpc>
              <a:spcBef>
                <a:spcPts val="384"/>
              </a:spcBef>
              <a:buFont typeface="Arial,Sans-Serif" panose="020B0604020202020204" pitchFamily="34" charset="0"/>
              <a:buChar char="•"/>
            </a:pPr>
            <a:r>
              <a:rPr lang="en-US" sz="1600">
                <a:ea typeface="+mn-lt"/>
                <a:cs typeface="+mn-lt"/>
              </a:rPr>
              <a:t>Extended managing Microsoft Planner plans</a:t>
            </a:r>
          </a:p>
          <a:p>
            <a:pPr marL="285750" lvl="1" indent="-285750">
              <a:lnSpc>
                <a:spcPct val="100000"/>
              </a:lnSpc>
              <a:spcBef>
                <a:spcPts val="384"/>
              </a:spcBef>
              <a:buFont typeface="Arial,Sans-Serif" panose="020B0604020202020204" pitchFamily="34" charset="0"/>
              <a:buChar char="•"/>
            </a:pPr>
            <a:r>
              <a:rPr lang="en-US" sz="1600">
                <a:ea typeface="+mn-lt"/>
                <a:cs typeface="+mn-lt"/>
              </a:rPr>
              <a:t>Extended restoring Office 365 Groups</a:t>
            </a:r>
          </a:p>
          <a:p>
            <a:pPr marL="285750" lvl="1" indent="-285750">
              <a:lnSpc>
                <a:spcPct val="100000"/>
              </a:lnSpc>
              <a:spcBef>
                <a:spcPts val="384"/>
              </a:spcBef>
              <a:buFont typeface="Arial,Sans-Serif" panose="020B0604020202020204" pitchFamily="34" charset="0"/>
              <a:buChar char="•"/>
            </a:pPr>
            <a:r>
              <a:rPr lang="en-US" sz="1600">
                <a:ea typeface="+mn-lt"/>
                <a:cs typeface="+mn-lt"/>
              </a:rPr>
              <a:t>And more...</a:t>
            </a:r>
          </a:p>
          <a:p>
            <a:pPr marL="285750" lvl="1" indent="-285750">
              <a:lnSpc>
                <a:spcPct val="100000"/>
              </a:lnSpc>
              <a:spcBef>
                <a:spcPts val="384"/>
              </a:spcBef>
              <a:buFont typeface="Arial,Sans-Serif" panose="020B0604020202020204" pitchFamily="34" charset="0"/>
              <a:buChar char="•"/>
            </a:pPr>
            <a:endParaRPr lang="en-US" sz="1100">
              <a:cs typeface="Segoe UI"/>
            </a:endParaRPr>
          </a:p>
          <a:p>
            <a:pPr lvl="1">
              <a:lnSpc>
                <a:spcPct val="100000"/>
              </a:lnSpc>
              <a:spcBef>
                <a:spcPts val="384"/>
              </a:spcBef>
              <a:buFont typeface="Arial" panose="020B0604020202020204" pitchFamily="34" charset="0"/>
            </a:pPr>
            <a:r>
              <a:rPr lang="en-US" sz="1800" b="1">
                <a:cs typeface="Segoe UI"/>
              </a:rPr>
              <a:t>Install and run v5.5:</a:t>
            </a:r>
          </a:p>
          <a:p>
            <a:pPr lvl="1">
              <a:lnSpc>
                <a:spcPct val="100000"/>
              </a:lnSpc>
              <a:spcBef>
                <a:spcPts val="384"/>
              </a:spcBef>
            </a:pPr>
            <a:r>
              <a:rPr lang="en-US" sz="1600" err="1">
                <a:gradFill>
                  <a:gsLst>
                    <a:gs pos="1250">
                      <a:schemeClr val="tx1"/>
                    </a:gs>
                    <a:gs pos="100000">
                      <a:schemeClr val="tx1"/>
                    </a:gs>
                  </a:gsLst>
                  <a:lin ang="5400000" scaled="0"/>
                </a:gradFill>
                <a:latin typeface="+mn-lt"/>
                <a:cs typeface="Segoe UI"/>
              </a:rPr>
              <a:t>npm</a:t>
            </a:r>
            <a:r>
              <a:rPr lang="en-US" sz="1600">
                <a:gradFill>
                  <a:gsLst>
                    <a:gs pos="1250">
                      <a:schemeClr val="tx1"/>
                    </a:gs>
                    <a:gs pos="100000">
                      <a:schemeClr val="tx1"/>
                    </a:gs>
                  </a:gsLst>
                  <a:lin ang="5400000" scaled="0"/>
                </a:gradFill>
                <a:latin typeface="+mn-lt"/>
                <a:cs typeface="Segoe UI"/>
              </a:rPr>
              <a:t> install -g @</a:t>
            </a:r>
            <a:r>
              <a:rPr lang="en-US" sz="1600" err="1">
                <a:gradFill>
                  <a:gsLst>
                    <a:gs pos="1250">
                      <a:schemeClr val="tx1"/>
                    </a:gs>
                    <a:gs pos="100000">
                      <a:schemeClr val="tx1"/>
                    </a:gs>
                  </a:gsLst>
                  <a:lin ang="5400000" scaled="0"/>
                </a:gradFill>
                <a:latin typeface="+mn-lt"/>
                <a:cs typeface="Segoe UI"/>
              </a:rPr>
              <a:t>pnp</a:t>
            </a:r>
            <a:r>
              <a:rPr lang="en-US" sz="1600">
                <a:gradFill>
                  <a:gsLst>
                    <a:gs pos="1250">
                      <a:schemeClr val="tx1"/>
                    </a:gs>
                    <a:gs pos="100000">
                      <a:schemeClr val="tx1"/>
                    </a:gs>
                  </a:gsLst>
                  <a:lin ang="5400000" scaled="0"/>
                </a:gradFill>
                <a:latin typeface="+mn-lt"/>
                <a:cs typeface="Segoe UI"/>
              </a:rPr>
              <a:t>/cli-microsoft365@</a:t>
            </a:r>
            <a:r>
              <a:rPr lang="en-US" sz="1600">
                <a:cs typeface="Segoe UI"/>
              </a:rPr>
              <a:t>latest</a:t>
            </a:r>
            <a:endParaRPr lang="en-US" sz="1600">
              <a:latin typeface="Segoe UI"/>
              <a:cs typeface="Segoe UI"/>
            </a:endParaRPr>
          </a:p>
          <a:p>
            <a:pPr>
              <a:lnSpc>
                <a:spcPct val="100000"/>
              </a:lnSpc>
              <a:spcBef>
                <a:spcPts val="384"/>
              </a:spcBef>
            </a:pPr>
            <a:r>
              <a:rPr lang="en-US" sz="1600">
                <a:gradFill>
                  <a:gsLst>
                    <a:gs pos="1250">
                      <a:schemeClr val="tx1"/>
                    </a:gs>
                    <a:gs pos="100000">
                      <a:schemeClr val="tx1"/>
                    </a:gs>
                  </a:gsLst>
                  <a:lin ang="5400000" scaled="0"/>
                </a:gradFill>
                <a:latin typeface="+mn-lt"/>
                <a:cs typeface="Segoe UI"/>
              </a:rPr>
              <a:t>docker run --rm –it m365pnp/cli-microsoft365:latest</a:t>
            </a:r>
          </a:p>
          <a:p>
            <a:pPr>
              <a:lnSpc>
                <a:spcPct val="100000"/>
              </a:lnSpc>
              <a:spcBef>
                <a:spcPts val="384"/>
              </a:spcBef>
            </a:pPr>
            <a:endParaRPr lang="en-US" sz="1050">
              <a:latin typeface="Segoe UI"/>
              <a:cs typeface="Segoe UI"/>
            </a:endParaRPr>
          </a:p>
          <a:p>
            <a:pPr lvl="1">
              <a:lnSpc>
                <a:spcPct val="100000"/>
              </a:lnSpc>
              <a:spcBef>
                <a:spcPts val="384"/>
              </a:spcBef>
            </a:pPr>
            <a:r>
              <a:rPr lang="en-US" sz="1800" b="1">
                <a:latin typeface="Segoe UI"/>
                <a:cs typeface="Segoe UI"/>
              </a:rPr>
              <a:t>Release notes:</a:t>
            </a:r>
          </a:p>
          <a:p>
            <a:pPr lvl="1">
              <a:lnSpc>
                <a:spcPct val="100000"/>
              </a:lnSpc>
              <a:spcBef>
                <a:spcPts val="384"/>
              </a:spcBef>
            </a:pPr>
            <a:r>
              <a:rPr lang="en-US" sz="1600">
                <a:ea typeface="+mn-lt"/>
                <a:cs typeface="+mn-lt"/>
              </a:rPr>
              <a:t>https://</a:t>
            </a:r>
            <a:r>
              <a:rPr lang="en-US" sz="1600" err="1">
                <a:ea typeface="+mn-lt"/>
                <a:cs typeface="+mn-lt"/>
              </a:rPr>
              <a:t>pnp.github.io</a:t>
            </a:r>
            <a:r>
              <a:rPr lang="en-US" sz="1600">
                <a:ea typeface="+mn-lt"/>
                <a:cs typeface="+mn-lt"/>
              </a:rPr>
              <a:t>/cli-microsoft365/about/release-notes/</a:t>
            </a:r>
            <a:endParaRPr lang="en-US">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119717" y="5533079"/>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a:solidFill>
                  <a:schemeClr val="tx2"/>
                </a:solidFill>
              </a:rPr>
              <a:t>@climicrosoft365 #CLIMicrosoft365 on Twitter</a:t>
            </a:r>
          </a:p>
          <a:p>
            <a:pPr>
              <a:lnSpc>
                <a:spcPct val="90000"/>
              </a:lnSpc>
              <a:spcAft>
                <a:spcPts val="600"/>
              </a:spcAft>
            </a:pPr>
            <a:r>
              <a:rPr lang="en-US">
                <a:solidFill>
                  <a:schemeClr val="tx2"/>
                </a:solidFill>
              </a:rPr>
              <a:t>📖 </a:t>
            </a:r>
            <a:r>
              <a:rPr lang="en-US" err="1">
                <a:solidFill>
                  <a:schemeClr val="tx2"/>
                </a:solidFill>
              </a:rPr>
              <a:t>aka.ms</a:t>
            </a:r>
            <a:r>
              <a:rPr lang="en-US">
                <a:solidFill>
                  <a:schemeClr val="tx2"/>
                </a:solidFill>
              </a:rPr>
              <a:t>/cli-m365</a:t>
            </a:r>
            <a:endParaRPr lang="en-US">
              <a:solidFill>
                <a:schemeClr val="tx2"/>
              </a:solidFill>
              <a:cs typeface="Segoe UI"/>
            </a:endParaRPr>
          </a:p>
          <a:p>
            <a:r>
              <a:rPr lang="en-US">
                <a:ea typeface="+mn-lt"/>
                <a:cs typeface="+mn-lt"/>
              </a:rPr>
              <a:t>🗣 </a:t>
            </a:r>
            <a:r>
              <a:rPr lang="en-US" err="1">
                <a:ea typeface="+mn-lt"/>
                <a:cs typeface="+mn-lt"/>
              </a:rPr>
              <a:t>github.com</a:t>
            </a:r>
            <a:r>
              <a:rPr lang="en-US">
                <a:ea typeface="+mn-lt"/>
                <a:cs typeface="+mn-lt"/>
              </a:rPr>
              <a:t>/</a:t>
            </a:r>
            <a:r>
              <a:rPr lang="en-US" err="1">
                <a:ea typeface="+mn-lt"/>
                <a:cs typeface="+mn-lt"/>
              </a:rPr>
              <a:t>pnp</a:t>
            </a:r>
            <a:r>
              <a:rPr lang="en-US">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6121791" y="1343965"/>
            <a:ext cx="5498165" cy="4081542"/>
          </a:xfrm>
          <a:prstGeom prst="rect">
            <a:avLst/>
          </a:prstGeom>
        </p:spPr>
      </p:pic>
    </p:spTree>
    <p:extLst>
      <p:ext uri="{BB962C8B-B14F-4D97-AF65-F5344CB8AC3E}">
        <p14:creationId xmlns:p14="http://schemas.microsoft.com/office/powerpoint/2010/main" val="22533654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5892683" cy="5182957"/>
          </a:xfrm>
        </p:spPr>
        <p:txBody>
          <a:bodyPr vert="horz" wrap="square" lIns="146304" tIns="91440" rIns="146304" bIns="91440" rtlCol="0" anchor="t">
            <a:spAutoFit/>
          </a:bodyPr>
          <a:lstStyle/>
          <a:p>
            <a:pPr lvl="1">
              <a:lnSpc>
                <a:spcPct val="100000"/>
              </a:lnSpc>
              <a:spcBef>
                <a:spcPts val="384"/>
              </a:spcBef>
            </a:pPr>
            <a:r>
              <a:rPr lang="en-US" sz="1600" b="1">
                <a:gradFill>
                  <a:gsLst>
                    <a:gs pos="1250">
                      <a:schemeClr val="tx1"/>
                    </a:gs>
                    <a:gs pos="100000">
                      <a:schemeClr val="tx1"/>
                    </a:gs>
                  </a:gsLst>
                  <a:lin ang="5400000" scaled="0"/>
                </a:gradFill>
                <a:latin typeface="+mn-lt"/>
                <a:cs typeface="Segoe UI"/>
              </a:rPr>
              <a:t>React Controls </a:t>
            </a:r>
            <a:r>
              <a:rPr lang="en-US" sz="1600" b="1">
                <a:cs typeface="Segoe UI"/>
              </a:rPr>
              <a:t>– 3.9.0</a:t>
            </a:r>
            <a:endParaRPr lang="en-US" sz="1600" b="1">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200">
                <a:cs typeface="Segoe UI"/>
              </a:rPr>
              <a:t>New controls: </a:t>
            </a:r>
            <a:r>
              <a:rPr lang="en-US" sz="1200" err="1">
                <a:cs typeface="Segoe UI"/>
              </a:rPr>
              <a:t>EnhancedThemeProvider</a:t>
            </a:r>
            <a:r>
              <a:rPr lang="en-US" sz="1200">
                <a:cs typeface="Segoe UI"/>
              </a:rPr>
              <a:t>, </a:t>
            </a:r>
            <a:r>
              <a:rPr lang="en-US" sz="1200" err="1">
                <a:cs typeface="Segoe UI"/>
              </a:rPr>
              <a:t>FieldPicker</a:t>
            </a:r>
            <a:r>
              <a:rPr lang="en-US" sz="1200">
                <a:cs typeface="Segoe UI"/>
              </a:rPr>
              <a:t>, </a:t>
            </a:r>
            <a:r>
              <a:rPr lang="en-US" sz="1200" err="1">
                <a:cs typeface="Segoe UI"/>
              </a:rPr>
              <a:t>ContentTypePicker</a:t>
            </a:r>
            <a:r>
              <a:rPr lang="en-US" sz="1200">
                <a:cs typeface="Segoe UI"/>
              </a:rPr>
              <a:t>, </a:t>
            </a:r>
            <a:r>
              <a:rPr lang="en-US" sz="1200" err="1">
                <a:cs typeface="Segoe UI"/>
              </a:rPr>
              <a:t>ModernAudio</a:t>
            </a:r>
            <a:r>
              <a:rPr lang="en-US" sz="1200">
                <a:cs typeface="Segoe UI"/>
              </a:rPr>
              <a:t>, </a:t>
            </a:r>
            <a:r>
              <a:rPr lang="en-US" sz="1200" err="1">
                <a:cs typeface="Segoe UI"/>
              </a:rPr>
              <a:t>AdaptiveCardDesignerHost</a:t>
            </a:r>
          </a:p>
          <a:p>
            <a:pPr marL="513715" lvl="2" indent="-285750">
              <a:lnSpc>
                <a:spcPct val="100000"/>
              </a:lnSpc>
              <a:spcBef>
                <a:spcPts val="384"/>
              </a:spcBef>
              <a:buFont typeface="Arial" panose="020B0604020202020204" pitchFamily="34" charset="0"/>
              <a:buChar char="•"/>
            </a:pPr>
            <a:r>
              <a:rPr lang="en-US" sz="1200">
                <a:cs typeface="Segoe UI"/>
              </a:rPr>
              <a:t>Enhancements to </a:t>
            </a:r>
            <a:r>
              <a:rPr lang="en-US" sz="1200" err="1">
                <a:cs typeface="Segoe UI"/>
              </a:rPr>
              <a:t>DateTimePicker</a:t>
            </a:r>
            <a:r>
              <a:rPr lang="en-US" sz="1200">
                <a:cs typeface="Segoe UI"/>
              </a:rPr>
              <a:t>, Toolbar, </a:t>
            </a:r>
            <a:r>
              <a:rPr lang="en-US" sz="1200" err="1">
                <a:cs typeface="Segoe UI"/>
              </a:rPr>
              <a:t>PeoplePicker</a:t>
            </a:r>
            <a:r>
              <a:rPr lang="en-US" sz="1200">
                <a:cs typeface="Segoe UI"/>
              </a:rPr>
              <a:t>, DynamicForm</a:t>
            </a:r>
          </a:p>
          <a:p>
            <a:pPr marL="513715" lvl="2" indent="-285750">
              <a:lnSpc>
                <a:spcPct val="100000"/>
              </a:lnSpc>
              <a:spcBef>
                <a:spcPts val="384"/>
              </a:spcBef>
              <a:buFont typeface="Arial" panose="020B0604020202020204" pitchFamily="34" charset="0"/>
              <a:buChar char="•"/>
            </a:pPr>
            <a:r>
              <a:rPr lang="en-US" sz="1200">
                <a:cs typeface="Segoe UI"/>
              </a:rPr>
              <a:t>Various fixes</a:t>
            </a:r>
          </a:p>
          <a:p>
            <a:pPr lvl="1">
              <a:lnSpc>
                <a:spcPct val="100000"/>
              </a:lnSpc>
              <a:spcBef>
                <a:spcPts val="384"/>
              </a:spcBef>
            </a:pPr>
            <a:r>
              <a:rPr lang="en-US" sz="1200">
                <a:cs typeface="Segoe UI"/>
              </a:rPr>
              <a:t>Release notes: </a:t>
            </a:r>
            <a:r>
              <a:rPr lang="en-US" sz="1200">
                <a:cs typeface="Segoe UI"/>
                <a:hlinkClick r:id="rId3"/>
              </a:rPr>
              <a:t>https://pnp.github.io/sp-dev-fx-controls-react/about/release-notes/</a:t>
            </a:r>
            <a:endParaRPr lang="en-US" sz="1200">
              <a:ea typeface="+mn-lt"/>
              <a:cs typeface="+mn-lt"/>
            </a:endParaRPr>
          </a:p>
          <a:p>
            <a:pPr lvl="1">
              <a:lnSpc>
                <a:spcPct val="100000"/>
              </a:lnSpc>
              <a:spcBef>
                <a:spcPts val="384"/>
              </a:spcBef>
            </a:pPr>
            <a:r>
              <a:rPr lang="en-US" sz="1600" b="1">
                <a:cs typeface="Segoe UI"/>
              </a:rPr>
              <a:t>React Property Controls – 3.8.0</a:t>
            </a:r>
          </a:p>
          <a:p>
            <a:pPr marL="513715" lvl="2" indent="-285750">
              <a:lnSpc>
                <a:spcPct val="100000"/>
              </a:lnSpc>
              <a:spcBef>
                <a:spcPts val="384"/>
              </a:spcBef>
              <a:buFont typeface="Arial,Sans-Serif" panose="020B0604020202020204" pitchFamily="34" charset="0"/>
              <a:buChar char="•"/>
            </a:pPr>
            <a:r>
              <a:rPr lang="en-US" sz="1200">
                <a:solidFill>
                  <a:srgbClr val="2F2F2F"/>
                </a:solidFill>
                <a:ea typeface="+mn-lt"/>
                <a:cs typeface="+mn-lt"/>
              </a:rPr>
              <a:t>Localization for en-gb</a:t>
            </a:r>
          </a:p>
          <a:p>
            <a:pPr marL="513715" lvl="2" indent="-285750">
              <a:lnSpc>
                <a:spcPct val="100000"/>
              </a:lnSpc>
              <a:spcBef>
                <a:spcPts val="384"/>
              </a:spcBef>
              <a:buFont typeface="Arial,Sans-Serif" panose="020B0604020202020204" pitchFamily="34" charset="0"/>
              <a:buChar char="•"/>
            </a:pPr>
            <a:r>
              <a:rPr lang="en-US" sz="1200">
                <a:solidFill>
                  <a:srgbClr val="2F2F2F"/>
                </a:solidFill>
                <a:ea typeface="+mn-lt"/>
                <a:cs typeface="+mn-lt"/>
              </a:rPr>
              <a:t>Enhancements for fast-serve, </a:t>
            </a:r>
            <a:r>
              <a:rPr lang="en-US" sz="1200" err="1">
                <a:solidFill>
                  <a:srgbClr val="2F2F2F"/>
                </a:solidFill>
                <a:ea typeface="+mn-lt"/>
                <a:cs typeface="+mn-lt"/>
              </a:rPr>
              <a:t>PropertyFieldSitePicker</a:t>
            </a:r>
            <a:r>
              <a:rPr lang="en-US" sz="1200">
                <a:solidFill>
                  <a:srgbClr val="2F2F2F"/>
                </a:solidFill>
                <a:ea typeface="+mn-lt"/>
                <a:cs typeface="+mn-lt"/>
              </a:rPr>
              <a:t>, </a:t>
            </a:r>
            <a:r>
              <a:rPr lang="en-US" sz="1200" err="1">
                <a:solidFill>
                  <a:srgbClr val="2F2F2F"/>
                </a:solidFill>
                <a:ea typeface="+mn-lt"/>
                <a:cs typeface="+mn-lt"/>
              </a:rPr>
              <a:t>PropertyFieldCollectionData</a:t>
            </a:r>
          </a:p>
          <a:p>
            <a:pPr marL="513715" lvl="2" indent="-285750">
              <a:lnSpc>
                <a:spcPct val="100000"/>
              </a:lnSpc>
              <a:spcBef>
                <a:spcPts val="384"/>
              </a:spcBef>
              <a:buFont typeface="Arial,Sans-Serif" panose="020B0604020202020204" pitchFamily="34" charset="0"/>
              <a:buChar char="•"/>
            </a:pPr>
            <a:r>
              <a:rPr lang="en-US" sz="1200">
                <a:ea typeface="+mn-lt"/>
                <a:cs typeface="+mn-lt"/>
              </a:rPr>
              <a:t>Various fixes</a:t>
            </a:r>
          </a:p>
          <a:p>
            <a:pPr lvl="1">
              <a:lnSpc>
                <a:spcPct val="100000"/>
              </a:lnSpc>
              <a:spcBef>
                <a:spcPts val="384"/>
              </a:spcBef>
            </a:pPr>
            <a:r>
              <a:rPr lang="en-US" sz="1200">
                <a:ea typeface="+mn-lt"/>
                <a:cs typeface="+mn-lt"/>
              </a:rPr>
              <a:t>Release notes: </a:t>
            </a:r>
            <a:r>
              <a:rPr lang="en-US" sz="1200">
                <a:ea typeface="+mn-lt"/>
                <a:cs typeface="+mn-lt"/>
                <a:hlinkClick r:id="rId4"/>
              </a:rPr>
              <a:t>https://pnp.github.io/sp-dev-fx-property-controls/about/release-notes/</a:t>
            </a:r>
            <a:endParaRPr lang="en-US" sz="1200">
              <a:ea typeface="+mn-lt"/>
              <a:cs typeface="+mn-lt"/>
            </a:endParaRPr>
          </a:p>
          <a:p>
            <a:pPr lvl="1"/>
            <a:endParaRPr lang="en-US" sz="1200">
              <a:ea typeface="+mn-lt"/>
              <a:cs typeface="+mn-lt"/>
            </a:endParaRPr>
          </a:p>
          <a:p>
            <a:pPr lvl="1"/>
            <a:r>
              <a:rPr lang="en-US" sz="1200">
                <a:ea typeface="+mn-lt"/>
                <a:cs typeface="+mn-lt"/>
              </a:rPr>
              <a:t>Special thanks to our contributors: Annie-Johnson, Daniel Watford, Dennis Kuhn, Fabio Franzini, Gautam Sheth, Jake Stanger, Jasey Waegebaert, Joseph Halvey, IRRDC, Markus Langer, Markus Möller, Milan Holemans, Morten Andersen, Peter Cox, Richard Gigan, Rico van de Ven, </a:t>
            </a:r>
            <a:r>
              <a:rPr lang="en-US" sz="1200" err="1">
                <a:ea typeface="+mn-lt"/>
                <a:cs typeface="+mn-lt"/>
              </a:rPr>
              <a:t>ryanexner</a:t>
            </a:r>
            <a:r>
              <a:rPr lang="en-US" sz="1200">
                <a:ea typeface="+mn-lt"/>
                <a:cs typeface="+mn-lt"/>
              </a:rPr>
              <a:t>, Sergio Villalta.</a:t>
            </a:r>
          </a:p>
          <a:p>
            <a:pPr lvl="1">
              <a:spcBef>
                <a:spcPts val="0"/>
              </a:spcBef>
            </a:pPr>
            <a:endParaRPr lang="en-US" sz="1200">
              <a:ea typeface="+mn-lt"/>
              <a:cs typeface="+mn-lt"/>
            </a:endParaRPr>
          </a:p>
          <a:p>
            <a:pPr lvl="1"/>
            <a:r>
              <a:rPr lang="en-US" sz="1200" b="1">
                <a:ea typeface="+mn-lt"/>
                <a:cs typeface="+mn-lt"/>
              </a:rPr>
              <a:t>More information: </a:t>
            </a:r>
            <a:endParaRPr lang="en-US" sz="1200">
              <a:cs typeface="Segoe UI"/>
            </a:endParaRPr>
          </a:p>
          <a:p>
            <a:pPr lvl="1"/>
            <a:r>
              <a:rPr lang="en-US" sz="1200">
                <a:ea typeface="+mn-lt"/>
                <a:cs typeface="+mn-lt"/>
                <a:hlinkClick r:id="rId5"/>
              </a:rPr>
              <a:t>https://sharepoint.github.io/sp-dev-fx-property-controls</a:t>
            </a:r>
            <a:r>
              <a:rPr lang="en-US" sz="1200">
                <a:ea typeface="+mn-lt"/>
                <a:cs typeface="+mn-lt"/>
              </a:rPr>
              <a:t> </a:t>
            </a:r>
            <a:br>
              <a:rPr lang="en-US" sz="1200">
                <a:ea typeface="+mn-lt"/>
                <a:cs typeface="+mn-lt"/>
              </a:rPr>
            </a:br>
            <a:r>
              <a:rPr lang="en-US" sz="1200">
                <a:ea typeface="+mn-lt"/>
                <a:cs typeface="+mn-lt"/>
              </a:rPr>
              <a:t> </a:t>
            </a:r>
            <a:r>
              <a:rPr lang="en-US" sz="1200">
                <a:ea typeface="+mn-lt"/>
                <a:cs typeface="+mn-lt"/>
                <a:hlinkClick r:id="rId6"/>
              </a:rPr>
              <a:t>https://sharepoint.github.io/sp-dev-fx-controls-react</a:t>
            </a:r>
            <a:r>
              <a:rPr lang="en-US" sz="1200">
                <a:ea typeface="+mn-lt"/>
                <a:cs typeface="+mn-lt"/>
              </a:rPr>
              <a:t> </a:t>
            </a:r>
            <a:endParaRPr lang="en-US" sz="1200">
              <a:cs typeface="Segoe UI"/>
            </a:endParaRPr>
          </a:p>
          <a:p>
            <a:pPr lvl="1"/>
            <a:r>
              <a:rPr lang="en-US" sz="1200" b="1">
                <a:ea typeface="+mn-lt"/>
                <a:cs typeface="+mn-lt"/>
              </a:rPr>
              <a:t>Twitter: </a:t>
            </a:r>
            <a:r>
              <a:rPr lang="en-US" sz="1200">
                <a:ea typeface="+mn-lt"/>
                <a:cs typeface="+mn-lt"/>
              </a:rPr>
              <a:t>@M365PnPControls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4" name="Picture 4">
            <a:extLst>
              <a:ext uri="{FF2B5EF4-FFF2-40B4-BE49-F238E27FC236}">
                <a16:creationId xmlns:a16="http://schemas.microsoft.com/office/drawing/2014/main" id="{94727BAC-8382-13BB-E3E1-D925DEC59CE7}"/>
              </a:ext>
            </a:extLst>
          </p:cNvPr>
          <p:cNvPicPr>
            <a:picLocks noChangeAspect="1"/>
          </p:cNvPicPr>
          <p:nvPr/>
        </p:nvPicPr>
        <p:blipFill>
          <a:blip r:embed="rId7"/>
          <a:stretch>
            <a:fillRect/>
          </a:stretch>
        </p:blipFill>
        <p:spPr>
          <a:xfrm>
            <a:off x="6438898" y="1211059"/>
            <a:ext cx="2285118" cy="933450"/>
          </a:xfrm>
          <a:prstGeom prst="rect">
            <a:avLst/>
          </a:prstGeom>
        </p:spPr>
      </p:pic>
      <p:pic>
        <p:nvPicPr>
          <p:cNvPr id="5" name="Picture 18" descr="Graphical user interface, text, application&#10;&#10;Description automatically generated">
            <a:extLst>
              <a:ext uri="{FF2B5EF4-FFF2-40B4-BE49-F238E27FC236}">
                <a16:creationId xmlns:a16="http://schemas.microsoft.com/office/drawing/2014/main" id="{594591A5-91E0-C295-06B7-90330D11B035}"/>
              </a:ext>
            </a:extLst>
          </p:cNvPr>
          <p:cNvPicPr>
            <a:picLocks noChangeAspect="1"/>
          </p:cNvPicPr>
          <p:nvPr/>
        </p:nvPicPr>
        <p:blipFill>
          <a:blip r:embed="rId8"/>
          <a:stretch>
            <a:fillRect/>
          </a:stretch>
        </p:blipFill>
        <p:spPr>
          <a:xfrm>
            <a:off x="8950859" y="2586038"/>
            <a:ext cx="2618364" cy="1819275"/>
          </a:xfrm>
          <a:prstGeom prst="rect">
            <a:avLst/>
          </a:prstGeom>
        </p:spPr>
      </p:pic>
      <p:pic>
        <p:nvPicPr>
          <p:cNvPr id="19" name="Picture 19" descr="Graphical user interface, text, application, email&#10;&#10;Description automatically generated">
            <a:extLst>
              <a:ext uri="{FF2B5EF4-FFF2-40B4-BE49-F238E27FC236}">
                <a16:creationId xmlns:a16="http://schemas.microsoft.com/office/drawing/2014/main" id="{93B071C7-88A9-14E0-6102-DDD46CCAA2E7}"/>
              </a:ext>
            </a:extLst>
          </p:cNvPr>
          <p:cNvPicPr>
            <a:picLocks noChangeAspect="1"/>
          </p:cNvPicPr>
          <p:nvPr/>
        </p:nvPicPr>
        <p:blipFill>
          <a:blip r:embed="rId9"/>
          <a:stretch>
            <a:fillRect/>
          </a:stretch>
        </p:blipFill>
        <p:spPr>
          <a:xfrm>
            <a:off x="6210387" y="4787725"/>
            <a:ext cx="2742142" cy="1535667"/>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a:hlinkClick r:id="rId3"/>
              </a:rPr>
              <a:t>http://aka.ms/pnp-search</a:t>
            </a:r>
            <a:br>
              <a:rPr lang="en-US" b="1"/>
            </a:br>
            <a:endParaRPr lang="en-US" b="1"/>
          </a:p>
          <a:p>
            <a:pPr lvl="1"/>
            <a:r>
              <a:rPr lang="en-US" b="1"/>
              <a:t>Building modern Search experiences with flexible web parts</a:t>
            </a:r>
            <a:endParaRPr lang="en-US" b="1">
              <a:cs typeface="Segoe UI"/>
            </a:endParaRPr>
          </a:p>
          <a:p>
            <a:pPr lvl="1"/>
            <a:endParaRPr lang="en-US" sz="1600">
              <a:solidFill>
                <a:schemeClr val="tx1"/>
              </a:solidFill>
              <a:ea typeface="+mn-lt"/>
              <a:cs typeface="+mn-lt"/>
            </a:endParaRPr>
          </a:p>
          <a:p>
            <a:pPr marL="285750" lvl="1" indent="-285750">
              <a:lnSpc>
                <a:spcPct val="100000"/>
              </a:lnSpc>
              <a:spcBef>
                <a:spcPts val="384"/>
              </a:spcBef>
              <a:buFont typeface="Arial,Sans-Serif"/>
              <a:buChar char="•"/>
            </a:pPr>
            <a:r>
              <a:rPr lang="en-US" sz="1600" b="1">
                <a:latin typeface="Segoe UI"/>
                <a:cs typeface="Segoe UI"/>
              </a:rPr>
              <a:t>v4.7.0-beta – June 2022 release</a:t>
            </a:r>
            <a:endParaRPr lang="en-US"/>
          </a:p>
          <a:p>
            <a:pPr marL="513715" lvl="2" indent="-285750">
              <a:lnSpc>
                <a:spcPct val="100000"/>
              </a:lnSpc>
              <a:spcBef>
                <a:spcPts val="384"/>
              </a:spcBef>
              <a:buFont typeface="Arial,Sans-Serif"/>
              <a:buChar char="•"/>
            </a:pPr>
            <a:r>
              <a:rPr lang="en-US" sz="1200">
                <a:latin typeface="Segoe UI"/>
                <a:cs typeface="Segoe UI"/>
                <a:hlinkClick r:id="rId4"/>
              </a:rPr>
              <a:t>https://github.com/microsoft-search/pnp-modern-search/releases/tag/4.7.0-beta</a:t>
            </a:r>
            <a:r>
              <a:rPr lang="en-US" sz="1200">
                <a:latin typeface="Segoe UI"/>
                <a:cs typeface="Segoe UI"/>
              </a:rPr>
              <a:t>    </a:t>
            </a:r>
          </a:p>
          <a:p>
            <a:pPr marL="227965" lvl="2">
              <a:lnSpc>
                <a:spcPct val="100000"/>
              </a:lnSpc>
              <a:spcBef>
                <a:spcPts val="384"/>
              </a:spcBef>
            </a:pPr>
            <a:r>
              <a:rPr lang="en-US" sz="1200">
                <a:latin typeface="Segoe UI"/>
                <a:cs typeface="Segoe UI"/>
              </a:rPr>
              <a:t>Thank you </a:t>
            </a:r>
            <a:r>
              <a:rPr lang="en-US" sz="1200">
                <a:ea typeface="+mn-lt"/>
                <a:cs typeface="+mn-lt"/>
              </a:rPr>
              <a:t>@d-martins, @bruzie, @rick-brown-slalom, @mrjarbenne,</a:t>
            </a:r>
            <a:br>
              <a:rPr lang="en-US" sz="1200">
                <a:ea typeface="+mn-lt"/>
                <a:cs typeface="+mn-lt"/>
              </a:rPr>
            </a:br>
            <a:r>
              <a:rPr lang="en-US" sz="1200">
                <a:ea typeface="+mn-lt"/>
                <a:cs typeface="+mn-lt"/>
              </a:rPr>
              <a:t>@davemehr </a:t>
            </a:r>
            <a:r>
              <a:rPr lang="en-US" sz="1200">
                <a:latin typeface="Segoe UI"/>
                <a:cs typeface="Segoe UI"/>
              </a:rPr>
              <a:t>for your support</a:t>
            </a:r>
          </a:p>
          <a:p>
            <a:pPr marL="513715" lvl="2" indent="-285750">
              <a:lnSpc>
                <a:spcPct val="100000"/>
              </a:lnSpc>
              <a:spcBef>
                <a:spcPts val="384"/>
              </a:spcBef>
              <a:buFont typeface="Arial,Sans-Serif"/>
              <a:buChar char="•"/>
            </a:pPr>
            <a:r>
              <a:rPr lang="en-US" sz="1200">
                <a:latin typeface="Segoe UI"/>
                <a:cs typeface="Segoe UI"/>
              </a:rPr>
              <a:t>Support for Adaptive Card rendering</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endParaRPr lang="en-US"/>
          </a:p>
          <a:p>
            <a:pPr marL="513715" lvl="2" indent="-285750">
              <a:lnSpc>
                <a:spcPct val="100000"/>
              </a:lnSpc>
              <a:spcBef>
                <a:spcPts val="384"/>
              </a:spcBef>
              <a:buFont typeface="Arial,Sans-Serif"/>
              <a:buChar char="•"/>
            </a:pPr>
            <a:endParaRPr lang="en-US" sz="1200">
              <a:latin typeface="Segoe UI"/>
              <a:cs typeface="Segoe UI"/>
            </a:endParaRPr>
          </a:p>
          <a:p>
            <a:pPr marL="227965" lvl="2">
              <a:lnSpc>
                <a:spcPct val="100000"/>
              </a:lnSpc>
              <a:spcBef>
                <a:spcPts val="384"/>
              </a:spcBef>
            </a:pPr>
            <a:endParaRPr lang="en-US" sz="1200">
              <a:cs typeface="Segoe UI"/>
            </a:endParaRPr>
          </a:p>
          <a:p>
            <a:pPr marL="285750" lvl="1" indent="-285750">
              <a:lnSpc>
                <a:spcPct val="100000"/>
              </a:lnSpc>
              <a:spcBef>
                <a:spcPts val="384"/>
              </a:spcBef>
              <a:buFont typeface="Arial,Sans-Serif"/>
              <a:buChar char="•"/>
            </a:pPr>
            <a:r>
              <a:rPr lang="en-US" sz="1600" b="1">
                <a:cs typeface="Segoe UI"/>
              </a:rPr>
              <a:t>v3.23.0 – December 2021 release</a:t>
            </a:r>
          </a:p>
          <a:p>
            <a:pPr marL="513715" lvl="2" indent="-285750">
              <a:lnSpc>
                <a:spcPct val="100000"/>
              </a:lnSpc>
              <a:spcBef>
                <a:spcPts val="384"/>
              </a:spcBef>
              <a:buFont typeface="Arial,Sans-Serif"/>
              <a:buChar char="•"/>
            </a:pPr>
            <a:r>
              <a:rPr lang="en-US" sz="1200">
                <a:solidFill>
                  <a:srgbClr val="2F2F2F"/>
                </a:solidFill>
                <a:cs typeface="Segoe UI"/>
                <a:hlinkClick r:id="rId5"/>
              </a:rPr>
              <a:t>https://github.com/microsoft-search/pnp-modern-search/releases</a:t>
            </a:r>
            <a:r>
              <a:rPr lang="en-US" sz="1200">
                <a:solidFill>
                  <a:srgbClr val="2F2F2F"/>
                </a:solidFill>
                <a:cs typeface="Segoe UI"/>
              </a:rPr>
              <a:t> </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a:solidFill>
                <a:srgbClr val="2F2F2F"/>
              </a:solidFill>
              <a:cs typeface="Segoe UI"/>
            </a:endParaRPr>
          </a:p>
          <a:p>
            <a:pPr marL="227965" lvl="2">
              <a:lnSpc>
                <a:spcPct val="100000"/>
              </a:lnSpc>
              <a:spcBef>
                <a:spcPts val="384"/>
              </a:spcBef>
            </a:pPr>
            <a:endParaRPr lang="en-US" sz="1200">
              <a:latin typeface="Segoe UI"/>
              <a:cs typeface="Segoe UI"/>
            </a:endParaRPr>
          </a:p>
          <a:p>
            <a:pPr marL="513715" lvl="2" indent="-285750">
              <a:lnSpc>
                <a:spcPct val="100000"/>
              </a:lnSpc>
              <a:spcBef>
                <a:spcPts val="384"/>
              </a:spcBef>
              <a:buFont typeface="Arial,Sans-Serif"/>
              <a:buChar char="•"/>
            </a:pPr>
            <a:endParaRPr lang="en-US" sz="1200">
              <a:latin typeface="Segoe UI"/>
              <a:cs typeface="Segoe UI"/>
            </a:endParaRPr>
          </a:p>
          <a:p>
            <a:pPr marL="513715" lvl="2" indent="-285750">
              <a:lnSpc>
                <a:spcPct val="100000"/>
              </a:lnSpc>
              <a:spcBef>
                <a:spcPts val="384"/>
              </a:spcBef>
              <a:buFont typeface="Arial,Sans-Serif"/>
              <a:buChar char="•"/>
            </a:pPr>
            <a:endParaRPr lang="en-US">
              <a:latin typeface="Segoe UI"/>
              <a:cs typeface="Segoe UI"/>
            </a:endParaRPr>
          </a:p>
          <a:p>
            <a:endParaRPr lang="en-US" sz="1600">
              <a:cs typeface="Segoe UI Semibold"/>
            </a:endParaRPr>
          </a:p>
          <a:p>
            <a:endParaRPr lang="en-US" sz="160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3498" y="3051929"/>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4D4D4"/>
              </a:solidFill>
              <a:effectLst/>
              <a:uLnTx/>
              <a:uFillTx/>
              <a:latin typeface="Fira Code" panose="020B0809050000020004" pitchFamily="49" charset="0"/>
              <a:ea typeface="+mn-ea"/>
              <a:cs typeface="+mn-cs"/>
            </a:endParaRPr>
          </a:p>
        </p:txBody>
      </p:sp>
      <p:grpSp>
        <p:nvGrpSpPr>
          <p:cNvPr id="6" name="Group 5">
            <a:extLst>
              <a:ext uri="{FF2B5EF4-FFF2-40B4-BE49-F238E27FC236}">
                <a16:creationId xmlns:a16="http://schemas.microsoft.com/office/drawing/2014/main" id="{32A851F9-0804-4706-B30B-A13EB48A51A8}"/>
              </a:ext>
            </a:extLst>
          </p:cNvPr>
          <p:cNvGrpSpPr>
            <a:grpSpLocks noGrp="1" noUngrp="1" noRot="1" noMove="1" noResize="1"/>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a:spLocks noGrp="1" noRot="1" noMove="1" noResize="1" noEditPoints="1" noAdjustHandles="1" noChangeArrowheads="1" noChangeShapeType="1"/>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Grp="1" noUngrp="1" noRot="1" noChangeAspect="1" noMove="1" noResize="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Grp="1" noRot="1" noMove="1" noResize="1" noEditPoints="1" noAdjustHandles="1" noChangeArrowheads="1" noChangeShapeType="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Grp="1" noRot="1" noMove="1" noResize="1" noEditPoints="1" noAdjustHandles="1" noChangeArrowheads="1"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Grp="1" noRot="1" noMove="1" noResize="1" noEditPoints="1" noAdjustHandles="1" noChangeArrowheads="1"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Grp="1" noRot="1" noMove="1" noResize="1" noEditPoints="1" noAdjustHandles="1" noChangeArrowheads="1"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Grp="1" noRot="1" noMove="1" noResize="1" noEditPoints="1" noAdjustHandles="1" noChangeArrowheads="1"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Grp="1" noRot="1" noMove="1" noResize="1" noEditPoints="1" noAdjustHandles="1" noChangeArrowheads="1"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Grp="1" noRot="1" noMove="1" noResize="1" noEditPoints="1" noAdjustHandles="1" noChangeArrowheads="1"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Grp="1" noRot="1" noMove="1" noResize="1" noEditPoints="1" noAdjustHandles="1" noChangeArrowheads="1"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Grp="1" noRot="1" noMove="1" noResize="1" noEditPoints="1" noAdjustHandles="1" noChangeArrowheads="1"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a:ln w="3175">
                  <a:noFill/>
                </a:ln>
                <a:solidFill>
                  <a:srgbClr val="FFFFFF"/>
                </a:solidFill>
                <a:effectLst/>
                <a:uLnTx/>
                <a:uFillTx/>
                <a:latin typeface="Segoe UI Semibold"/>
                <a:ea typeface="+mn-ea"/>
                <a:cs typeface="Segoe UI"/>
              </a:rPr>
              <a:t>PnP SPFx Samples</a:t>
            </a:r>
            <a:endParaRPr kumimoji="0" lang="en-US" sz="4800" b="0" i="0" u="none" strike="noStrike" kern="1200" cap="none" spc="-150" normalizeH="0" baseline="0" noProof="0">
              <a:ln w="3175">
                <a:noFill/>
              </a:ln>
              <a:solidFill>
                <a:srgbClr val="FFFFFF"/>
              </a:solidFill>
              <a:effectLst/>
              <a:uLnTx/>
              <a:uFillTx/>
              <a:latin typeface="Segoe UI Semibold"/>
              <a:ea typeface="+mn-ea"/>
              <a:cs typeface="Segoe UI" pitchFamily="34" charset="0"/>
            </a:endParaRPr>
          </a:p>
        </p:txBody>
      </p:sp>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633910" y="1959899"/>
            <a:ext cx="3160367" cy="646331"/>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5000000000000000000" pitchFamily="2" charset="2"/>
              <a:buChar char="•"/>
              <a:tabLst/>
              <a:defRPr/>
            </a:pPr>
            <a:r>
              <a:rPr kumimoji="0" lang="en-US" sz="1800" b="1" i="0" u="none" strike="noStrike" kern="1200" cap="none" spc="0" normalizeH="0" baseline="0" noProof="0">
                <a:ln>
                  <a:noFill/>
                </a:ln>
                <a:solidFill>
                  <a:srgbClr val="2F2F2F"/>
                </a:solidFill>
                <a:effectLst/>
                <a:uLnTx/>
                <a:uFillTx/>
                <a:latin typeface="Segoe UI"/>
                <a:ea typeface="+mn-lt"/>
                <a:cs typeface="Segoe UI"/>
              </a:rPr>
              <a:t>Follow Documents</a:t>
            </a:r>
            <a:br>
              <a:rPr kumimoji="0" lang="en-US" sz="1800" b="1" i="0" u="none" strike="noStrike" kern="1200" cap="none" spc="0" normalizeH="0" baseline="0" noProof="0">
                <a:ln>
                  <a:noFill/>
                </a:ln>
                <a:solidFill>
                  <a:srgbClr val="2F2F2F"/>
                </a:solidFill>
                <a:effectLst/>
                <a:uLnTx/>
                <a:uFillTx/>
                <a:latin typeface="Segoe UI"/>
                <a:ea typeface="+mn-lt"/>
                <a:cs typeface="Segoe UI"/>
              </a:rPr>
            </a:br>
            <a:r>
              <a:rPr kumimoji="0" lang="en-US" sz="1800" b="0" i="0" u="none" strike="noStrike" kern="1200" cap="none" spc="0" normalizeH="0" baseline="0" noProof="0">
                <a:ln>
                  <a:noFill/>
                </a:ln>
                <a:solidFill>
                  <a:srgbClr val="2F2F2F"/>
                </a:solidFill>
                <a:effectLst/>
                <a:uLnTx/>
                <a:uFillTx/>
                <a:latin typeface="Segoe UI"/>
                <a:ea typeface="+mn-lt"/>
                <a:cs typeface="Segoe UI"/>
              </a:rPr>
              <a:t>André Lage </a:t>
            </a:r>
            <a:r>
              <a:rPr kumimoji="0" lang="en-US" sz="1800" b="0" i="0" u="none" strike="noStrike" kern="1200" cap="none" spc="0" normalizeH="0" baseline="0" noProof="0">
                <a:ln>
                  <a:noFill/>
                </a:ln>
                <a:solidFill>
                  <a:srgbClr val="1973B9"/>
                </a:solidFill>
                <a:effectLst/>
                <a:uLnTx/>
                <a:uFillTx/>
                <a:latin typeface="Segoe UI"/>
                <a:ea typeface="+mn-lt"/>
                <a:cs typeface="Segoe UI"/>
              </a:rPr>
              <a:t>|</a:t>
            </a:r>
            <a:r>
              <a:rPr kumimoji="0" lang="en-US" sz="1800" b="0" i="0" u="none" strike="noStrike" kern="1200" cap="none" spc="0" normalizeH="0" baseline="0" noProof="0">
                <a:ln>
                  <a:noFill/>
                </a:ln>
                <a:solidFill>
                  <a:srgbClr val="2F2F2F"/>
                </a:solidFill>
                <a:effectLst/>
                <a:uLnTx/>
                <a:uFillTx/>
                <a:latin typeface="Segoe UI"/>
                <a:ea typeface="+mn-lt"/>
                <a:cs typeface="Segoe UI"/>
              </a:rPr>
              <a:t> @aaclage</a:t>
            </a:r>
          </a:p>
        </p:txBody>
      </p:sp>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922772" y="2168888"/>
            <a:ext cx="473787" cy="437342"/>
          </a:xfrm>
          <a:prstGeom prst="rect">
            <a:avLst/>
          </a:prstGeom>
        </p:spPr>
      </p:pic>
      <p:pic>
        <p:nvPicPr>
          <p:cNvPr id="57" name="Picture 56" descr="A picture containing meter, clock&#10;&#10;Description automatically generated">
            <a:extLst>
              <a:ext uri="{FF2B5EF4-FFF2-40B4-BE49-F238E27FC236}">
                <a16:creationId xmlns:a16="http://schemas.microsoft.com/office/drawing/2014/main" id="{F75BB09E-985C-4106-AF90-713DE0AD28B6}"/>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74310" y="5129090"/>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a:ln w="3175">
                  <a:noFill/>
                </a:ln>
                <a:solidFill>
                  <a:srgbClr val="FFFFFF"/>
                </a:solidFill>
                <a:effectLst/>
                <a:uLnTx/>
                <a:uFillTx/>
                <a:latin typeface="Segoe UI Semibold"/>
                <a:ea typeface="+mn-ea"/>
                <a:cs typeface="Segoe UI"/>
              </a:rPr>
              <a:t>PnP SPFx Samples</a:t>
            </a:r>
            <a:endParaRPr kumimoji="0" lang="en-US" sz="4800" b="0" i="0" u="none" strike="noStrike" kern="1200" cap="none" spc="-150" normalizeH="0" baseline="0" noProof="0">
              <a:ln w="3175">
                <a:noFill/>
              </a:ln>
              <a:solidFill>
                <a:srgbClr val="FFFFFF"/>
              </a:solidFill>
              <a:effectLst/>
              <a:uLnTx/>
              <a:uFillTx/>
              <a:latin typeface="Segoe UI Semibold"/>
              <a:ea typeface="+mn-ea"/>
              <a:cs typeface="Segoe UI" pitchFamily="34" charset="0"/>
            </a:endParaRPr>
          </a:p>
        </p:txBody>
      </p:sp>
      <p:pic>
        <p:nvPicPr>
          <p:cNvPr id="52" name="Picture 51" descr="A picture containing meter, clock&#10;&#10;Description automatically generated">
            <a:extLst>
              <a:ext uri="{FF2B5EF4-FFF2-40B4-BE49-F238E27FC236}">
                <a16:creationId xmlns:a16="http://schemas.microsoft.com/office/drawing/2014/main" id="{CF3D1E12-E9E6-4A86-9FC7-235AB8E3D39A}"/>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90087" y="4184068"/>
            <a:ext cx="473787" cy="437342"/>
          </a:xfrm>
          <a:prstGeom prst="rect">
            <a:avLst/>
          </a:prstGeom>
        </p:spPr>
      </p:pic>
      <p:pic>
        <p:nvPicPr>
          <p:cNvPr id="56" name="Picture 55" descr="A picture containing meter, clock&#10;&#10;Description automatically generated">
            <a:extLst>
              <a:ext uri="{FF2B5EF4-FFF2-40B4-BE49-F238E27FC236}">
                <a16:creationId xmlns:a16="http://schemas.microsoft.com/office/drawing/2014/main" id="{F10722E0-C750-4C8E-97E9-08292467EB2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554619" y="5347761"/>
            <a:ext cx="473787" cy="437342"/>
          </a:xfrm>
          <a:prstGeom prst="rect">
            <a:avLst/>
          </a:prstGeom>
        </p:spPr>
      </p:pic>
      <p:pic>
        <p:nvPicPr>
          <p:cNvPr id="1024" name="Picture 1023">
            <a:extLst>
              <a:ext uri="{FF2B5EF4-FFF2-40B4-BE49-F238E27FC236}">
                <a16:creationId xmlns:a16="http://schemas.microsoft.com/office/drawing/2014/main" id="{DC26114D-A16F-42DF-ADC6-58FAFE4300D2}"/>
              </a:ext>
            </a:extLst>
          </p:cNvPr>
          <p:cNvPicPr>
            <a:picLocks noChangeAspect="1"/>
          </p:cNvPicPr>
          <p:nvPr/>
        </p:nvPicPr>
        <p:blipFill>
          <a:blip r:embed="rId4"/>
          <a:stretch>
            <a:fillRect/>
          </a:stretch>
        </p:blipFill>
        <p:spPr>
          <a:xfrm>
            <a:off x="-2046684" y="3075341"/>
            <a:ext cx="739136" cy="192250"/>
          </a:xfrm>
          <a:prstGeom prst="rect">
            <a:avLst/>
          </a:prstGeom>
        </p:spPr>
      </p:pic>
      <p:pic>
        <p:nvPicPr>
          <p:cNvPr id="45" name="Picture 44" descr="A picture containing meter, clock&#10;&#10;Description automatically generated">
            <a:extLst>
              <a:ext uri="{FF2B5EF4-FFF2-40B4-BE49-F238E27FC236}">
                <a16:creationId xmlns:a16="http://schemas.microsoft.com/office/drawing/2014/main" id="{78A08874-6278-CB32-E7F2-D2834EEFA8F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8476" y="2780720"/>
            <a:ext cx="473787" cy="437342"/>
          </a:xfrm>
          <a:prstGeom prst="rect">
            <a:avLst/>
          </a:prstGeom>
        </p:spPr>
      </p:pic>
      <p:pic>
        <p:nvPicPr>
          <p:cNvPr id="47" name="Picture 46" descr="A picture containing meter, clock&#10;&#10;Description automatically generated">
            <a:extLst>
              <a:ext uri="{FF2B5EF4-FFF2-40B4-BE49-F238E27FC236}">
                <a16:creationId xmlns:a16="http://schemas.microsoft.com/office/drawing/2014/main" id="{21375090-F5B0-6850-3359-584EB63DAD8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615497" y="5868731"/>
            <a:ext cx="473787" cy="437342"/>
          </a:xfrm>
          <a:prstGeom prst="rect">
            <a:avLst/>
          </a:prstGeom>
        </p:spPr>
      </p:pic>
      <p:pic>
        <p:nvPicPr>
          <p:cNvPr id="48" name="Picture 47" descr="A picture containing meter, clock&#10;&#10;Description automatically generated">
            <a:extLst>
              <a:ext uri="{FF2B5EF4-FFF2-40B4-BE49-F238E27FC236}">
                <a16:creationId xmlns:a16="http://schemas.microsoft.com/office/drawing/2014/main" id="{BC2590F4-879C-1B5B-9420-25DDC88442EB}"/>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650499" y="3267591"/>
            <a:ext cx="473787" cy="437342"/>
          </a:xfrm>
          <a:prstGeom prst="rect">
            <a:avLst/>
          </a:prstGeom>
        </p:spPr>
      </p:pic>
      <p:sp>
        <p:nvSpPr>
          <p:cNvPr id="2" name="Title 1">
            <a:extLst>
              <a:ext uri="{FF2B5EF4-FFF2-40B4-BE49-F238E27FC236}">
                <a16:creationId xmlns:a16="http://schemas.microsoft.com/office/drawing/2014/main" id="{4EDF62F3-12E9-44F2-ADF4-F7AEA5750C8C}"/>
              </a:ext>
            </a:extLst>
          </p:cNvPr>
          <p:cNvSpPr>
            <a:spLocks noGrp="1" noRot="1" noMove="1" noResize="1" noEditPoints="1" noAdjustHandles="1" noChangeArrowheads="1" noChangeShapeType="1"/>
          </p:cNvSpPr>
          <p:nvPr>
            <p:ph type="title"/>
          </p:nvPr>
        </p:nvSpPr>
        <p:spPr>
          <a:xfrm>
            <a:off x="1011155" y="295274"/>
            <a:ext cx="11153048" cy="917575"/>
          </a:xfrm>
          <a:effectLst/>
        </p:spPr>
        <p:txBody>
          <a:bodyPr/>
          <a:lstStyle/>
          <a:p>
            <a:r>
              <a:rPr lang="en-US">
                <a:cs typeface="Segoe UI"/>
              </a:rPr>
              <a:t>PnP SPFx Samples</a:t>
            </a:r>
            <a:endParaRPr lang="en-US"/>
          </a:p>
        </p:txBody>
      </p:sp>
      <p:sp>
        <p:nvSpPr>
          <p:cNvPr id="3" name="Text Placeholder 2">
            <a:extLst>
              <a:ext uri="{FF2B5EF4-FFF2-40B4-BE49-F238E27FC236}">
                <a16:creationId xmlns:a16="http://schemas.microsoft.com/office/drawing/2014/main" id="{CBDC9C38-872E-4048-96FE-C321FEF21EC1}"/>
              </a:ext>
            </a:extLst>
          </p:cNvPr>
          <p:cNvSpPr>
            <a:spLocks noGrp="1" noRot="1" noMove="1" noResize="1" noEditPoints="1" noAdjustHandles="1" noChangeArrowheads="1" noChangeShapeType="1"/>
          </p:cNvSpPr>
          <p:nvPr>
            <p:ph type="body" sz="quarter" idx="10"/>
          </p:nvPr>
        </p:nvSpPr>
        <p:spPr>
          <a:xfrm>
            <a:off x="254888" y="1132102"/>
            <a:ext cx="5963349" cy="5545181"/>
          </a:xfrm>
        </p:spPr>
        <p:txBody>
          <a:bodyPr vert="horz" wrap="square" lIns="146304" tIns="91440" rIns="146304" bIns="91440" rtlCol="0" anchor="t">
            <a:noAutofit/>
          </a:bodyPr>
          <a:lstStyle/>
          <a:p>
            <a:pPr lvl="1">
              <a:lnSpc>
                <a:spcPct val="100000"/>
              </a:lnSpc>
              <a:spcBef>
                <a:spcPts val="384"/>
              </a:spcBef>
            </a:pPr>
            <a:r>
              <a:rPr lang="en-US" sz="2400" b="1">
                <a:cs typeface="Segoe UI"/>
                <a:hlinkClick r:id="rId5"/>
              </a:rPr>
              <a:t>https://aka.ms/spfx-extensions</a:t>
            </a:r>
            <a:r>
              <a:rPr lang="en-US" sz="2400" b="1">
                <a:cs typeface="Segoe UI"/>
              </a:rPr>
              <a:t> </a:t>
            </a:r>
          </a:p>
          <a:p>
            <a:pPr lvl="1">
              <a:lnSpc>
                <a:spcPct val="100000"/>
              </a:lnSpc>
              <a:spcBef>
                <a:spcPts val="384"/>
              </a:spcBef>
            </a:pPr>
            <a:r>
              <a:rPr lang="en-US" sz="2400" b="1">
                <a:cs typeface="Segoe UI"/>
                <a:hlinkClick r:id="rId6"/>
              </a:rPr>
              <a:t>https://aka.ms/spfx-webparts</a:t>
            </a:r>
            <a:r>
              <a:rPr lang="en-US" sz="2400" b="1">
                <a:cs typeface="Segoe UI"/>
              </a:rPr>
              <a:t> </a:t>
            </a:r>
            <a:endParaRPr lang="en-US" sz="2400" b="1">
              <a:ea typeface="+mn-lt"/>
              <a:cs typeface="+mn-lt"/>
            </a:endParaRPr>
          </a:p>
          <a:p>
            <a:pPr marL="285750" indent="-285750">
              <a:buFont typeface="Arial" panose="05000000000000000000" pitchFamily="2" charset="2"/>
              <a:buChar char="•"/>
            </a:pPr>
            <a:r>
              <a:rPr lang="en-US" sz="2400" b="1">
                <a:latin typeface="+mn-lt"/>
                <a:ea typeface="+mn-lt"/>
                <a:cs typeface="+mn-lt"/>
              </a:rPr>
              <a:t>Room Chat</a:t>
            </a:r>
            <a:br>
              <a:rPr lang="en-US" sz="2400" b="1">
                <a:latin typeface="+mn-lt"/>
                <a:ea typeface="+mn-lt"/>
                <a:cs typeface="+mn-lt"/>
              </a:rPr>
            </a:br>
            <a:r>
              <a:rPr lang="en-US" sz="2400">
                <a:latin typeface="Segoe UI"/>
                <a:ea typeface="+mn-lt"/>
                <a:cs typeface="+mn-lt"/>
              </a:rPr>
              <a:t>João Mendes</a:t>
            </a:r>
            <a:r>
              <a:rPr lang="en-US" sz="2400">
                <a:solidFill>
                  <a:srgbClr val="1973B9"/>
                </a:solidFill>
                <a:latin typeface="Segoe UI"/>
                <a:ea typeface="+mn-lt"/>
                <a:cs typeface="+mn-lt"/>
              </a:rPr>
              <a:t>|</a:t>
            </a:r>
            <a:r>
              <a:rPr lang="en-US" sz="2400">
                <a:latin typeface="Segoe UI"/>
                <a:ea typeface="+mn-lt"/>
                <a:cs typeface="+mn-lt"/>
              </a:rPr>
              <a:t> @joaojmendes</a:t>
            </a:r>
          </a:p>
          <a:p>
            <a:pPr marL="285750" indent="-285750">
              <a:buFont typeface="Arial" panose="05000000000000000000" pitchFamily="2" charset="2"/>
              <a:buChar char="•"/>
            </a:pPr>
            <a:r>
              <a:rPr lang="en-US" sz="2400" b="1">
                <a:latin typeface="+mn-lt"/>
                <a:ea typeface="+mn-lt"/>
                <a:cs typeface="+mn-lt"/>
              </a:rPr>
              <a:t>Page Navigator</a:t>
            </a:r>
            <a:br>
              <a:rPr lang="en-US" sz="2400" b="1">
                <a:latin typeface="+mn-lt"/>
                <a:ea typeface="+mn-lt"/>
                <a:cs typeface="+mn-lt"/>
              </a:rPr>
            </a:br>
            <a:r>
              <a:rPr lang="en-US" sz="2400" err="1">
                <a:latin typeface="Segoe UI"/>
                <a:ea typeface="+mn-lt"/>
                <a:cs typeface="+mn-lt"/>
              </a:rPr>
              <a:t>Jasey</a:t>
            </a:r>
            <a:r>
              <a:rPr lang="en-US" sz="2400">
                <a:latin typeface="Segoe UI"/>
                <a:ea typeface="+mn-lt"/>
                <a:cs typeface="+mn-lt"/>
              </a:rPr>
              <a:t> </a:t>
            </a:r>
            <a:r>
              <a:rPr lang="en-US" sz="2400" err="1">
                <a:latin typeface="Segoe UI"/>
                <a:ea typeface="+mn-lt"/>
                <a:cs typeface="+mn-lt"/>
              </a:rPr>
              <a:t>Waegebaert</a:t>
            </a:r>
            <a:r>
              <a:rPr lang="en-US" sz="2400">
                <a:latin typeface="Segoe UI"/>
                <a:ea typeface="+mn-lt"/>
                <a:cs typeface="+mn-lt"/>
              </a:rPr>
              <a:t> </a:t>
            </a:r>
            <a:r>
              <a:rPr lang="en-US" sz="2400">
                <a:solidFill>
                  <a:srgbClr val="1973B9"/>
                </a:solidFill>
                <a:latin typeface="Segoe UI"/>
                <a:ea typeface="+mn-lt"/>
                <a:cs typeface="+mn-lt"/>
              </a:rPr>
              <a:t>|</a:t>
            </a:r>
            <a:r>
              <a:rPr lang="en-US" sz="2400">
                <a:latin typeface="Segoe UI"/>
                <a:ea typeface="+mn-lt"/>
                <a:cs typeface="+mn-lt"/>
              </a:rPr>
              <a:t> </a:t>
            </a:r>
            <a:r>
              <a:rPr lang="en-US" sz="2400" err="1">
                <a:latin typeface="Segoe UI"/>
                <a:ea typeface="+mn-lt"/>
                <a:cs typeface="+mn-lt"/>
              </a:rPr>
              <a:t>Jwaegebaert</a:t>
            </a:r>
            <a:r>
              <a:rPr lang="en-US" sz="2400">
                <a:latin typeface="Segoe UI"/>
                <a:ea typeface="+mn-lt"/>
                <a:cs typeface="+mn-lt"/>
              </a:rPr>
              <a:t> </a:t>
            </a: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a:p>
            <a:pPr marL="285750" indent="-285750">
              <a:buFont typeface="Arial" panose="05000000000000000000" pitchFamily="2" charset="2"/>
              <a:buChar char="•"/>
            </a:pPr>
            <a:endParaRPr lang="en-US" sz="2400">
              <a:latin typeface="Segoe UI"/>
              <a:ea typeface="+mn-lt"/>
              <a:cs typeface="+mn-lt"/>
            </a:endParaRPr>
          </a:p>
        </p:txBody>
      </p:sp>
      <p:pic>
        <p:nvPicPr>
          <p:cNvPr id="1026" name="Picture 2" descr="roomchat">
            <a:extLst>
              <a:ext uri="{FF2B5EF4-FFF2-40B4-BE49-F238E27FC236}">
                <a16:creationId xmlns:a16="http://schemas.microsoft.com/office/drawing/2014/main" id="{2D4B9CA7-E9CF-6DDE-6F21-2BC7A463B9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4386" y="198739"/>
            <a:ext cx="5307408" cy="36092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Page Navigator">
            <a:extLst>
              <a:ext uri="{FF2B5EF4-FFF2-40B4-BE49-F238E27FC236}">
                <a16:creationId xmlns:a16="http://schemas.microsoft.com/office/drawing/2014/main" id="{E983323F-E652-5F49-D7F8-E94CD27F99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8225" y="4001472"/>
            <a:ext cx="5244878" cy="253875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9336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213405" cy="5545181"/>
          </a:xfrm>
        </p:spPr>
        <p:txBody>
          <a:bodyPr vert="horz" wrap="square" lIns="146304" tIns="91440" rIns="146304" bIns="91440" rtlCol="0" anchor="t">
            <a:noAutofit/>
          </a:bodyPr>
          <a:lstStyle/>
          <a:p>
            <a:pPr lvl="1"/>
            <a:r>
              <a:rPr lang="en-US" sz="2000" b="1">
                <a:cs typeface="Segoe UI"/>
                <a:hlinkClick r:id="rId3"/>
              </a:rPr>
              <a:t>https://aka.ms/spfx-aces</a:t>
            </a:r>
            <a:r>
              <a:rPr lang="en-US" sz="2000" b="1">
                <a:cs typeface="Segoe UI"/>
              </a:rPr>
              <a:t> </a:t>
            </a:r>
          </a:p>
          <a:p>
            <a:pPr lvl="1"/>
            <a:endParaRPr lang="en-US" sz="2000" b="1">
              <a:ea typeface="+mn-lt"/>
              <a:cs typeface="+mn-lt"/>
            </a:endParaRPr>
          </a:p>
          <a:p>
            <a:endParaRPr lang="en-US" sz="2000">
              <a:latin typeface="+mn-lt"/>
              <a:ea typeface="+mn-lt"/>
              <a:cs typeface="+mn-lt"/>
            </a:endParaRPr>
          </a:p>
          <a:p>
            <a:pPr algn="ctr"/>
            <a:r>
              <a:rPr lang="en-US" sz="2000" b="1">
                <a:solidFill>
                  <a:srgbClr val="0078D4"/>
                </a:solidFill>
                <a:latin typeface="Segoe UI"/>
                <a:ea typeface="+mn-lt"/>
                <a:cs typeface="Segoe UI"/>
              </a:rPr>
              <a:t>*** We Love New Samples ***</a:t>
            </a:r>
          </a:p>
          <a:p>
            <a:endParaRPr lang="en-US" sz="2000" b="1">
              <a:latin typeface="Segoe UI"/>
              <a:cs typeface="Segoe UI"/>
            </a:endParaRPr>
          </a:p>
          <a:p>
            <a:endParaRPr lang="en-US" sz="2000" b="1">
              <a:latin typeface="Segoe UI"/>
              <a:cs typeface="Segoe UI"/>
            </a:endParaRPr>
          </a:p>
          <a:p>
            <a:endParaRPr lang="en-US" sz="2000" b="1">
              <a:latin typeface="Segoe UI"/>
              <a:cs typeface="Segoe UI"/>
            </a:endParaRPr>
          </a:p>
          <a:p>
            <a:endParaRPr lang="en-US" sz="2000" b="1">
              <a:latin typeface="Segoe UI"/>
              <a:cs typeface="Segoe UI"/>
            </a:endParaRPr>
          </a:p>
          <a:p>
            <a:endParaRPr lang="en-US" sz="2000" b="1">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descr="A picture containing meter, clock&#10;&#10;Description automatically generated">
            <a:extLst>
              <a:ext uri="{FF2B5EF4-FFF2-40B4-BE49-F238E27FC236}">
                <a16:creationId xmlns:a16="http://schemas.microsoft.com/office/drawing/2014/main" id="{4B3DC786-3281-49CB-990F-C9AF6A1EF34D}"/>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16466" y="3777208"/>
            <a:ext cx="473787" cy="437342"/>
          </a:xfrm>
          <a:prstGeom prst="rect">
            <a:avLst/>
          </a:prstGeom>
        </p:spPr>
      </p:pic>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5" name="Picture 34" descr="A picture containing meter, clock&#10;&#10;Description automatically generated">
            <a:extLst>
              <a:ext uri="{FF2B5EF4-FFF2-40B4-BE49-F238E27FC236}">
                <a16:creationId xmlns:a16="http://schemas.microsoft.com/office/drawing/2014/main" id="{3EA1BE2F-C398-4574-953D-B75DC66915F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91036" y="1741228"/>
            <a:ext cx="473787" cy="437342"/>
          </a:xfrm>
          <a:prstGeom prst="rect">
            <a:avLst/>
          </a:prstGeom>
        </p:spPr>
      </p:pic>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pic>
        <p:nvPicPr>
          <p:cNvPr id="20" name="Picture 19">
            <a:extLst>
              <a:ext uri="{FF2B5EF4-FFF2-40B4-BE49-F238E27FC236}">
                <a16:creationId xmlns:a16="http://schemas.microsoft.com/office/drawing/2014/main" id="{9B2A0845-6AF2-4F39-91A2-30BF3EA9B2DB}"/>
              </a:ext>
            </a:extLst>
          </p:cNvPr>
          <p:cNvPicPr>
            <a:picLocks noChangeAspect="1"/>
          </p:cNvPicPr>
          <p:nvPr/>
        </p:nvPicPr>
        <p:blipFill rotWithShape="1">
          <a:blip r:embed="rId5"/>
          <a:srcRect l="1746" t="7536" r="2146"/>
          <a:stretch/>
        </p:blipFill>
        <p:spPr>
          <a:xfrm>
            <a:off x="-4472377" y="509732"/>
            <a:ext cx="917260" cy="216657"/>
          </a:xfrm>
          <a:prstGeom prst="rect">
            <a:avLst/>
          </a:prstGeom>
        </p:spPr>
      </p:pic>
      <p:pic>
        <p:nvPicPr>
          <p:cNvPr id="30" name="Picture 29" descr="A picture containing meter, clock&#10;&#10;Description automatically generated">
            <a:extLst>
              <a:ext uri="{FF2B5EF4-FFF2-40B4-BE49-F238E27FC236}">
                <a16:creationId xmlns:a16="http://schemas.microsoft.com/office/drawing/2014/main" id="{FE3E4880-8246-4225-8227-50B90546E26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42368" y="3400512"/>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040521"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1" name="Picture 40">
            <a:extLst>
              <a:ext uri="{FF2B5EF4-FFF2-40B4-BE49-F238E27FC236}">
                <a16:creationId xmlns:a16="http://schemas.microsoft.com/office/drawing/2014/main" id="{48217581-ED70-47B6-9458-1D5026B47036}"/>
              </a:ext>
            </a:extLst>
          </p:cNvPr>
          <p:cNvPicPr>
            <a:picLocks noChangeAspect="1"/>
          </p:cNvPicPr>
          <p:nvPr/>
        </p:nvPicPr>
        <p:blipFill rotWithShape="1">
          <a:blip r:embed="rId5"/>
          <a:srcRect l="1746" t="7536" r="2146"/>
          <a:stretch/>
        </p:blipFill>
        <p:spPr>
          <a:xfrm>
            <a:off x="-6504802" y="3231537"/>
            <a:ext cx="917260" cy="216657"/>
          </a:xfrm>
          <a:prstGeom prst="rect">
            <a:avLst/>
          </a:prstGeom>
        </p:spPr>
      </p:pic>
      <p:pic>
        <p:nvPicPr>
          <p:cNvPr id="42" name="Picture 41">
            <a:extLst>
              <a:ext uri="{FF2B5EF4-FFF2-40B4-BE49-F238E27FC236}">
                <a16:creationId xmlns:a16="http://schemas.microsoft.com/office/drawing/2014/main" id="{C1D92697-A3F3-4C62-AFB8-F4772E07A236}"/>
              </a:ext>
            </a:extLst>
          </p:cNvPr>
          <p:cNvPicPr>
            <a:picLocks noChangeAspect="1"/>
          </p:cNvPicPr>
          <p:nvPr/>
        </p:nvPicPr>
        <p:blipFill rotWithShape="1">
          <a:blip r:embed="rId5"/>
          <a:srcRect l="1746" t="7536" r="2146"/>
          <a:stretch/>
        </p:blipFill>
        <p:spPr>
          <a:xfrm>
            <a:off x="-4986085" y="3828111"/>
            <a:ext cx="917260" cy="216657"/>
          </a:xfrm>
          <a:prstGeom prst="rect">
            <a:avLst/>
          </a:prstGeom>
        </p:spPr>
      </p:pic>
      <p:pic>
        <p:nvPicPr>
          <p:cNvPr id="43" name="Picture 42">
            <a:extLst>
              <a:ext uri="{FF2B5EF4-FFF2-40B4-BE49-F238E27FC236}">
                <a16:creationId xmlns:a16="http://schemas.microsoft.com/office/drawing/2014/main" id="{0B52C034-3851-49FA-AF03-53B4CD361636}"/>
              </a:ext>
            </a:extLst>
          </p:cNvPr>
          <p:cNvPicPr>
            <a:picLocks noChangeAspect="1"/>
          </p:cNvPicPr>
          <p:nvPr/>
        </p:nvPicPr>
        <p:blipFill rotWithShape="1">
          <a:blip r:embed="rId5"/>
          <a:srcRect l="1746" t="7536" r="2146"/>
          <a:stretch/>
        </p:blipFill>
        <p:spPr>
          <a:xfrm>
            <a:off x="-4590671" y="4236080"/>
            <a:ext cx="917260" cy="216657"/>
          </a:xfrm>
          <a:prstGeom prst="rect">
            <a:avLst/>
          </a:prstGeom>
        </p:spPr>
      </p:pic>
      <p:pic>
        <p:nvPicPr>
          <p:cNvPr id="44" name="Picture 43">
            <a:extLst>
              <a:ext uri="{FF2B5EF4-FFF2-40B4-BE49-F238E27FC236}">
                <a16:creationId xmlns:a16="http://schemas.microsoft.com/office/drawing/2014/main" id="{7FBACC14-C566-4C70-B872-3E028C83152C}"/>
              </a:ext>
            </a:extLst>
          </p:cNvPr>
          <p:cNvPicPr>
            <a:picLocks noChangeAspect="1"/>
          </p:cNvPicPr>
          <p:nvPr/>
        </p:nvPicPr>
        <p:blipFill rotWithShape="1">
          <a:blip r:embed="rId5"/>
          <a:srcRect l="1746" t="7536" r="2146"/>
          <a:stretch/>
        </p:blipFill>
        <p:spPr>
          <a:xfrm>
            <a:off x="-5836540" y="4731234"/>
            <a:ext cx="917260" cy="216657"/>
          </a:xfrm>
          <a:prstGeom prst="rect">
            <a:avLst/>
          </a:prstGeom>
        </p:spPr>
      </p:pic>
      <p:pic>
        <p:nvPicPr>
          <p:cNvPr id="45" name="Picture 44">
            <a:extLst>
              <a:ext uri="{FF2B5EF4-FFF2-40B4-BE49-F238E27FC236}">
                <a16:creationId xmlns:a16="http://schemas.microsoft.com/office/drawing/2014/main" id="{40CF2C15-426E-48DF-A8EE-84AEBD78791E}"/>
              </a:ext>
            </a:extLst>
          </p:cNvPr>
          <p:cNvPicPr>
            <a:picLocks noChangeAspect="1"/>
          </p:cNvPicPr>
          <p:nvPr/>
        </p:nvPicPr>
        <p:blipFill rotWithShape="1">
          <a:blip r:embed="rId5"/>
          <a:srcRect l="1746" t="7536" r="2146"/>
          <a:stretch/>
        </p:blipFill>
        <p:spPr>
          <a:xfrm>
            <a:off x="-5541062" y="5199509"/>
            <a:ext cx="917260" cy="216657"/>
          </a:xfrm>
          <a:prstGeom prst="rect">
            <a:avLst/>
          </a:prstGeom>
        </p:spPr>
      </p:pic>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99799" y="4480718"/>
            <a:ext cx="473787" cy="437342"/>
          </a:xfrm>
          <a:prstGeom prst="rect">
            <a:avLst/>
          </a:prstGeom>
        </p:spPr>
      </p:pic>
      <p:pic>
        <p:nvPicPr>
          <p:cNvPr id="49" name="Picture 48">
            <a:extLst>
              <a:ext uri="{FF2B5EF4-FFF2-40B4-BE49-F238E27FC236}">
                <a16:creationId xmlns:a16="http://schemas.microsoft.com/office/drawing/2014/main" id="{B107DBC6-6BA1-43C8-BECB-DA10BD715758}"/>
              </a:ext>
            </a:extLst>
          </p:cNvPr>
          <p:cNvPicPr>
            <a:picLocks noChangeAspect="1"/>
          </p:cNvPicPr>
          <p:nvPr/>
        </p:nvPicPr>
        <p:blipFill rotWithShape="1">
          <a:blip r:embed="rId5"/>
          <a:srcRect l="1746" t="7536" r="2146"/>
          <a:stretch/>
        </p:blipFill>
        <p:spPr>
          <a:xfrm>
            <a:off x="-1825516" y="5515959"/>
            <a:ext cx="1166814" cy="275602"/>
          </a:xfrm>
          <a:prstGeom prst="rect">
            <a:avLst/>
          </a:prstGeom>
        </p:spPr>
      </p:pic>
      <p:pic>
        <p:nvPicPr>
          <p:cNvPr id="50" name="Picture 49">
            <a:extLst>
              <a:ext uri="{FF2B5EF4-FFF2-40B4-BE49-F238E27FC236}">
                <a16:creationId xmlns:a16="http://schemas.microsoft.com/office/drawing/2014/main" id="{9B2D6D50-33E6-42C7-87E6-9E706CE4BD21}"/>
              </a:ext>
            </a:extLst>
          </p:cNvPr>
          <p:cNvPicPr>
            <a:picLocks noChangeAspect="1"/>
          </p:cNvPicPr>
          <p:nvPr/>
        </p:nvPicPr>
        <p:blipFill rotWithShape="1">
          <a:blip r:embed="rId5"/>
          <a:srcRect l="1746" t="7536" r="2146"/>
          <a:stretch/>
        </p:blipFill>
        <p:spPr>
          <a:xfrm>
            <a:off x="-8851277" y="-556876"/>
            <a:ext cx="1166814" cy="275602"/>
          </a:xfrm>
          <a:prstGeom prst="rect">
            <a:avLst/>
          </a:prstGeom>
        </p:spPr>
      </p:pic>
      <p:pic>
        <p:nvPicPr>
          <p:cNvPr id="51" name="Picture 50">
            <a:extLst>
              <a:ext uri="{FF2B5EF4-FFF2-40B4-BE49-F238E27FC236}">
                <a16:creationId xmlns:a16="http://schemas.microsoft.com/office/drawing/2014/main" id="{79D5CA5C-6F52-4344-A8A7-93F7A680ABF5}"/>
              </a:ext>
            </a:extLst>
          </p:cNvPr>
          <p:cNvPicPr>
            <a:picLocks noChangeAspect="1"/>
          </p:cNvPicPr>
          <p:nvPr/>
        </p:nvPicPr>
        <p:blipFill rotWithShape="1">
          <a:blip r:embed="rId5"/>
          <a:srcRect l="1746" t="7536" r="2146"/>
          <a:stretch/>
        </p:blipFill>
        <p:spPr>
          <a:xfrm>
            <a:off x="-8848278" y="1277083"/>
            <a:ext cx="1166814" cy="275602"/>
          </a:xfrm>
          <a:prstGeom prst="rect">
            <a:avLst/>
          </a:prstGeom>
        </p:spPr>
      </p:pic>
      <p:pic>
        <p:nvPicPr>
          <p:cNvPr id="59" name="Picture 58" descr="A picture containing meter, clock&#10;&#10;Description automatically generated">
            <a:extLst>
              <a:ext uri="{FF2B5EF4-FFF2-40B4-BE49-F238E27FC236}">
                <a16:creationId xmlns:a16="http://schemas.microsoft.com/office/drawing/2014/main" id="{8159DC71-B43C-4A9C-9B21-2A6E46CDE4D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4632" y="3528406"/>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PnP SPFx ACEs</a:t>
            </a:r>
            <a:endParaRPr lang="en-US"/>
          </a:p>
        </p:txBody>
      </p:sp>
      <p:pic>
        <p:nvPicPr>
          <p:cNvPr id="48" name="Picture 47">
            <a:extLst>
              <a:ext uri="{FF2B5EF4-FFF2-40B4-BE49-F238E27FC236}">
                <a16:creationId xmlns:a16="http://schemas.microsoft.com/office/drawing/2014/main" id="{7E92ECD5-91E9-7DE5-29BD-6A7917F84312}"/>
              </a:ext>
            </a:extLst>
          </p:cNvPr>
          <p:cNvPicPr>
            <a:picLocks noChangeAspect="1"/>
          </p:cNvPicPr>
          <p:nvPr/>
        </p:nvPicPr>
        <p:blipFill>
          <a:blip r:embed="rId6"/>
          <a:srcRect/>
          <a:stretch/>
        </p:blipFill>
        <p:spPr>
          <a:xfrm>
            <a:off x="5147232" y="1430844"/>
            <a:ext cx="7525698" cy="4376677"/>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spTree>
    <p:extLst>
      <p:ext uri="{BB962C8B-B14F-4D97-AF65-F5344CB8AC3E}">
        <p14:creationId xmlns:p14="http://schemas.microsoft.com/office/powerpoint/2010/main" val="1544919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9CDF2B99-E356-4F15-1668-E10BEAA40D9A}"/>
              </a:ext>
            </a:extLst>
          </p:cNvPr>
          <p:cNvCxnSpPr/>
          <p:nvPr/>
        </p:nvCxnSpPr>
        <p:spPr>
          <a:xfrm>
            <a:off x="7560129" y="1069521"/>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C781CEEB-2BFF-4DEF-F349-684D7BBF3358}"/>
              </a:ext>
            </a:extLst>
          </p:cNvPr>
          <p:cNvCxnSpPr>
            <a:cxnSpLocks/>
          </p:cNvCxnSpPr>
          <p:nvPr/>
        </p:nvCxnSpPr>
        <p:spPr>
          <a:xfrm>
            <a:off x="11378293" y="4352180"/>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265543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6591" y="1088842"/>
            <a:ext cx="4673580" cy="497059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err="1">
                <a:solidFill>
                  <a:schemeClr val="bg1"/>
                </a:solidFill>
                <a:latin typeface="Segoe UI Light"/>
                <a:cs typeface="Segoe UI Light"/>
              </a:rPr>
              <a:t>PnPjs</a:t>
            </a:r>
          </a:p>
          <a:p>
            <a:pPr marL="808990" lvl="1" indent="-342900">
              <a:buFont typeface="Arial" panose="020B0604020202020204" pitchFamily="34" charset="0"/>
              <a:buChar char="•"/>
            </a:pPr>
            <a:r>
              <a:rPr lang="en-US" sz="170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a:solidFill>
                  <a:schemeClr val="bg1"/>
                </a:solidFill>
                <a:latin typeface="Segoe UI Light"/>
                <a:cs typeface="Segoe UI Light"/>
              </a:rPr>
              <a:t>Picture time with Together Mode!</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Demos</a:t>
            </a:r>
          </a:p>
          <a:p>
            <a:pPr marL="751840" lvl="1" indent="-285750">
              <a:buFont typeface="Arial"/>
              <a:buChar char="•"/>
            </a:pPr>
            <a:r>
              <a:rPr lang="en-US" sz="1700" b="1">
                <a:solidFill>
                  <a:schemeClr val="bg1"/>
                </a:solidFill>
                <a:latin typeface="Segoe UI Light"/>
                <a:ea typeface="+mn-lt"/>
                <a:cs typeface="+mn-lt"/>
              </a:rPr>
              <a:t>Patrick Rodgers</a:t>
            </a:r>
            <a:r>
              <a:rPr lang="en-US" sz="1700">
                <a:solidFill>
                  <a:schemeClr val="bg1"/>
                </a:solidFill>
                <a:latin typeface="Segoe UI Light"/>
                <a:ea typeface="+mn-lt"/>
                <a:cs typeface="+mn-lt"/>
              </a:rPr>
              <a:t> – Using OneDrive File Picker v8 control in your solution</a:t>
            </a:r>
          </a:p>
          <a:p>
            <a:pPr marL="751840" lvl="1" indent="-285750">
              <a:buFont typeface="Arial"/>
              <a:buChar char="•"/>
            </a:pPr>
            <a:endParaRPr lang="en-US" sz="1700" b="1">
              <a:solidFill>
                <a:schemeClr val="bg1"/>
              </a:solidFill>
              <a:latin typeface="Segoe UI Light"/>
              <a:ea typeface="+mn-lt"/>
              <a:cs typeface="+mn-lt"/>
            </a:endParaRPr>
          </a:p>
          <a:p>
            <a:pPr marL="751840" lvl="1" indent="-285750">
              <a:buFont typeface="Arial"/>
              <a:buChar char="•"/>
            </a:pPr>
            <a:endParaRPr lang="en-US" sz="1700" b="1">
              <a:solidFill>
                <a:schemeClr val="bg1"/>
              </a:solidFill>
              <a:latin typeface="Segoe UI Light"/>
              <a:ea typeface="+mn-lt"/>
              <a:cs typeface="+mn-lt"/>
            </a:endParaRPr>
          </a:p>
          <a:p>
            <a:pPr marL="751840" lvl="1" indent="-285750">
              <a:buFont typeface="Arial"/>
              <a:buChar char="•"/>
            </a:pPr>
            <a:r>
              <a:rPr lang="en-US" sz="1700" b="1">
                <a:solidFill>
                  <a:schemeClr val="bg1"/>
                </a:solidFill>
                <a:latin typeface="Segoe UI Light"/>
                <a:ea typeface="+mn-lt"/>
                <a:cs typeface="+mn-lt"/>
              </a:rPr>
              <a:t>Paolo </a:t>
            </a:r>
            <a:r>
              <a:rPr lang="en-US" sz="1700" b="1" err="1">
                <a:solidFill>
                  <a:schemeClr val="bg1"/>
                </a:solidFill>
                <a:latin typeface="Segoe UI Light"/>
                <a:ea typeface="+mn-lt"/>
                <a:cs typeface="+mn-lt"/>
              </a:rPr>
              <a:t>Pialorsi</a:t>
            </a:r>
            <a:r>
              <a:rPr lang="en-US" sz="1700" b="1">
                <a:solidFill>
                  <a:schemeClr val="bg1"/>
                </a:solidFill>
                <a:latin typeface="Segoe UI Light"/>
                <a:ea typeface="+mn-lt"/>
                <a:cs typeface="+mn-lt"/>
              </a:rPr>
              <a:t> (PiaSys.com)</a:t>
            </a:r>
            <a:r>
              <a:rPr lang="en-US" sz="1700">
                <a:solidFill>
                  <a:schemeClr val="bg1"/>
                </a:solidFill>
                <a:latin typeface="Segoe UI Light"/>
                <a:ea typeface="+mn-lt"/>
                <a:cs typeface="+mn-lt"/>
              </a:rPr>
              <a:t> – How to create custom list forms with SPFx</a:t>
            </a:r>
            <a:endParaRPr lang="en-US" sz="1600">
              <a:solidFill>
                <a:schemeClr val="bg1"/>
              </a:solidFill>
              <a:latin typeface="Segoe UI Light"/>
              <a:ea typeface="+mn-lt"/>
              <a:cs typeface="+mn-lt"/>
            </a:endParaRPr>
          </a:p>
          <a:p>
            <a:pPr marL="466090" lvl="1"/>
            <a:endParaRPr lang="en-US" sz="1700">
              <a:solidFill>
                <a:schemeClr val="bg1"/>
              </a:solidFill>
              <a:latin typeface="Segoe UI Light"/>
              <a:ea typeface="+mn-lt"/>
              <a:cs typeface="+mn-lt"/>
            </a:endParaRPr>
          </a:p>
          <a:p>
            <a:pPr marL="751840" lvl="1" indent="-285750">
              <a:buFont typeface="Arial,Sans-Serif"/>
              <a:buChar char="•"/>
            </a:pPr>
            <a:endParaRPr lang="en-US" sz="1700">
              <a:solidFill>
                <a:schemeClr val="bg1"/>
              </a:solidFill>
              <a:latin typeface="Segoe UI Light"/>
              <a:ea typeface="+mn-lt"/>
              <a:cs typeface="+mn-lt"/>
            </a:endParaRP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a:blip r:embed="rId5"/>
          <a:srcRect l="2159" r="2159"/>
          <a:stretch/>
        </p:blipFill>
        <p:spPr bwMode="auto">
          <a:xfrm>
            <a:off x="9082652" y="133722"/>
            <a:ext cx="1327726" cy="1387635"/>
          </a:xfrm>
          <a:prstGeom prst="ellipse">
            <a:avLst/>
          </a:prstGeom>
          <a:ln>
            <a:noFill/>
          </a:ln>
          <a:effectLst>
            <a:softEdge rad="112500"/>
          </a:effectLst>
        </p:spPr>
      </p:pic>
      <p:pic>
        <p:nvPicPr>
          <p:cNvPr id="15" name="Picture 2">
            <a:extLst>
              <a:ext uri="{FF2B5EF4-FFF2-40B4-BE49-F238E27FC236}">
                <a16:creationId xmlns:a16="http://schemas.microsoft.com/office/drawing/2014/main" id="{93E33F33-16F6-44AF-9AC5-57603F31A144}"/>
              </a:ext>
            </a:extLst>
          </p:cNvPr>
          <p:cNvPicPr>
            <a:picLocks noChangeAspect="1" noChangeArrowheads="1"/>
          </p:cNvPicPr>
          <p:nvPr/>
        </p:nvPicPr>
        <p:blipFill>
          <a:blip r:embed="rId6"/>
          <a:srcRect l="2159" r="2159"/>
          <a:stretch/>
        </p:blipFill>
        <p:spPr bwMode="auto">
          <a:xfrm>
            <a:off x="10543991" y="147655"/>
            <a:ext cx="1327726" cy="1387635"/>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6" y="2095778"/>
            <a:ext cx="5235725" cy="3792320"/>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200" b="1" dirty="0">
                <a:latin typeface="Segoe UI Light"/>
                <a:ea typeface="+mj-lt"/>
                <a:cs typeface="+mj-lt"/>
              </a:rPr>
              <a:t>Using OneDrive File Picker v8 control in your solution                                  </a:t>
            </a:r>
            <a:r>
              <a:rPr lang="en-US" sz="2200" dirty="0">
                <a:latin typeface="Segoe UI Light"/>
                <a:ea typeface="+mj-lt"/>
                <a:cs typeface="+mj-lt"/>
              </a:rPr>
              <a:t>– Patrick Rodgers (Microsoft)</a:t>
            </a:r>
          </a:p>
          <a:p>
            <a:pPr marL="351790" indent="-342900">
              <a:buFont typeface="Arial" panose="020B0604020202020204" pitchFamily="34" charset="0"/>
              <a:buChar char="•"/>
            </a:pPr>
            <a:endParaRPr lang="en-US" sz="2200" dirty="0">
              <a:latin typeface="Segoe UI Light"/>
              <a:ea typeface="+mj-lt"/>
              <a:cs typeface="+mj-lt"/>
            </a:endParaRPr>
          </a:p>
          <a:p>
            <a:pPr marL="351790" indent="-342900">
              <a:buFont typeface="Arial" panose="020B0604020202020204" pitchFamily="34" charset="0"/>
              <a:buChar char="•"/>
            </a:pPr>
            <a:endParaRPr lang="en-US" sz="2200" dirty="0">
              <a:latin typeface="Segoe UI Light"/>
              <a:ea typeface="+mj-lt"/>
              <a:cs typeface="+mj-lt"/>
            </a:endParaRPr>
          </a:p>
          <a:p>
            <a:pPr marL="351790" indent="-342900">
              <a:buFont typeface="Arial" panose="020B0604020202020204" pitchFamily="34" charset="0"/>
              <a:buChar char="•"/>
            </a:pPr>
            <a:endParaRPr lang="en-US" sz="2200" dirty="0">
              <a:latin typeface="Segoe UI Light"/>
              <a:ea typeface="+mj-lt"/>
              <a:cs typeface="+mj-lt"/>
            </a:endParaRPr>
          </a:p>
          <a:p>
            <a:pPr marL="351790" indent="-342900">
              <a:buFont typeface="Arial" panose="020B0604020202020204" pitchFamily="34" charset="0"/>
              <a:buChar char="•"/>
            </a:pPr>
            <a:r>
              <a:rPr lang="en-US" sz="2200" b="1" dirty="0">
                <a:latin typeface="Segoe UI Light"/>
                <a:ea typeface="+mj-lt"/>
                <a:cs typeface="+mj-lt"/>
              </a:rPr>
              <a:t>How to create custom list forms with SPFx    </a:t>
            </a:r>
            <a:r>
              <a:rPr lang="en-US" sz="2200" dirty="0">
                <a:latin typeface="Segoe UI Light"/>
                <a:ea typeface="+mj-lt"/>
                <a:cs typeface="+mj-lt"/>
              </a:rPr>
              <a:t>                                               – Paolo </a:t>
            </a:r>
            <a:r>
              <a:rPr lang="en-US" sz="2200" dirty="0" err="1">
                <a:latin typeface="Segoe UI Light"/>
                <a:ea typeface="+mj-lt"/>
                <a:cs typeface="+mj-lt"/>
              </a:rPr>
              <a:t>Pialorsi</a:t>
            </a:r>
            <a:r>
              <a:rPr lang="en-US" sz="2200" dirty="0">
                <a:latin typeface="Segoe UI Light"/>
                <a:ea typeface="+mj-lt"/>
                <a:cs typeface="+mj-lt"/>
              </a:rPr>
              <a:t> (PiaSys.com)</a:t>
            </a:r>
            <a:br>
              <a:rPr lang="en-US" sz="2200" dirty="0">
                <a:latin typeface="Segoe UI Light"/>
                <a:ea typeface="+mj-lt"/>
                <a:cs typeface="+mj-lt"/>
              </a:rPr>
            </a:br>
            <a:endParaRPr lang="en-US" sz="2200" dirty="0">
              <a:solidFill>
                <a:schemeClr val="tx1"/>
              </a:solidFill>
              <a:latin typeface="Segoe UI Light"/>
              <a:cs typeface="Segoe UI Semibold"/>
            </a:endParaRPr>
          </a:p>
          <a:p>
            <a:pPr marL="8890"/>
            <a:endParaRPr lang="en-US" sz="2200" dirty="0">
              <a:solidFill>
                <a:schemeClr val="tx1"/>
              </a:solidFill>
              <a:latin typeface="Segoe UI Light"/>
              <a:cs typeface="Segoe UI Semibold"/>
            </a:endParaRPr>
          </a:p>
          <a:p>
            <a:pPr marL="351790" indent="-342900">
              <a:buFont typeface="Arial" panose="020B0604020202020204" pitchFamily="34" charset="0"/>
              <a:buChar char="•"/>
            </a:pPr>
            <a:endParaRPr lang="en-US" sz="2200" dirty="0">
              <a:latin typeface="Segoe UI Light"/>
              <a:ea typeface="+mj-lt"/>
              <a:cs typeface="+mj-lt"/>
            </a:endParaRP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5"/>
          <a:srcRect/>
          <a:stretch/>
        </p:blipFill>
        <p:spPr bwMode="auto">
          <a:xfrm>
            <a:off x="6131133" y="2336912"/>
            <a:ext cx="1088609" cy="1088609"/>
          </a:xfrm>
          <a:prstGeom prst="ellipse">
            <a:avLst/>
          </a:prstGeom>
          <a:ln>
            <a:noFill/>
          </a:ln>
          <a:effectLst>
            <a:softEdge rad="112500"/>
          </a:effectLst>
        </p:spPr>
      </p:pic>
      <p:pic>
        <p:nvPicPr>
          <p:cNvPr id="10" name="Picture 2">
            <a:extLst>
              <a:ext uri="{FF2B5EF4-FFF2-40B4-BE49-F238E27FC236}">
                <a16:creationId xmlns:a16="http://schemas.microsoft.com/office/drawing/2014/main" id="{15B0DB46-24E4-45EE-8E26-622D1FA3D4D0}"/>
              </a:ext>
            </a:extLst>
          </p:cNvPr>
          <p:cNvPicPr>
            <a:picLocks noChangeAspect="1" noChangeArrowheads="1"/>
          </p:cNvPicPr>
          <p:nvPr/>
        </p:nvPicPr>
        <p:blipFill>
          <a:blip r:embed="rId6"/>
          <a:srcRect/>
          <a:stretch/>
        </p:blipFill>
        <p:spPr bwMode="auto">
          <a:xfrm>
            <a:off x="6131132" y="4104975"/>
            <a:ext cx="1088609" cy="1088609"/>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750">
                <a:latin typeface="Segoe UI"/>
                <a:cs typeface="Segoe UI Semibold"/>
              </a:rPr>
              <a:t>Next Viva Connections &amp; SPFx call: </a:t>
            </a:r>
            <a:r>
              <a:rPr lang="en-US" sz="2750" b="1">
                <a:latin typeface="Segoe UI"/>
                <a:cs typeface="Segoe UI Semibold"/>
              </a:rPr>
              <a:t>August 11</a:t>
            </a:r>
            <a:r>
              <a:rPr lang="en-US" sz="2750" b="1" baseline="30000">
                <a:latin typeface="Segoe UI"/>
                <a:cs typeface="Segoe UI Semibold"/>
              </a:rPr>
              <a:t>th</a:t>
            </a:r>
            <a:r>
              <a:rPr lang="en-US" sz="2750" b="1">
                <a:latin typeface="Segoe UI"/>
                <a:cs typeface="Segoe UI Semibold"/>
              </a:rPr>
              <a:t> at 07:00am PT</a:t>
            </a:r>
          </a:p>
          <a:p>
            <a:pPr marL="0" indent="0" algn="ctr">
              <a:buNone/>
            </a:pPr>
            <a:r>
              <a:rPr lang="en-US" sz="2000">
                <a:latin typeface="Segoe UI"/>
                <a:cs typeface="Segoe UI Semibold"/>
              </a:rPr>
              <a:t>Next M365 General Dev call: </a:t>
            </a:r>
            <a:r>
              <a:rPr lang="en-US" sz="2000" b="1">
                <a:latin typeface="Segoe UI"/>
                <a:cs typeface="Segoe UI Semibold"/>
              </a:rPr>
              <a:t>August 4</a:t>
            </a:r>
            <a:r>
              <a:rPr lang="en-US" sz="2000" b="1" baseline="30000">
                <a:latin typeface="Segoe UI"/>
                <a:cs typeface="Segoe UI Semibold"/>
              </a:rPr>
              <a:t>th</a:t>
            </a:r>
            <a:r>
              <a:rPr lang="en-US" sz="2000" b="1">
                <a:latin typeface="Segoe UI"/>
                <a:cs typeface="Segoe UI Semibold"/>
              </a:rPr>
              <a:t> at 07:00am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4" cy="4075027"/>
            <a:chOff x="9956370" y="1471029"/>
            <a:chExt cx="2549364"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4"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00">
                <a:gradFill>
                  <a:gsLst>
                    <a:gs pos="2917">
                      <a:schemeClr val="tx1"/>
                    </a:gs>
                    <a:gs pos="30000">
                      <a:schemeClr val="tx1"/>
                    </a:gs>
                  </a:gsLst>
                  <a:lin ang="5400000" scaled="0"/>
                </a:gradFill>
              </a:rPr>
              <a:t>Microsoft 365 platform (weekly)	</a:t>
            </a:r>
            <a:r>
              <a:rPr lang="en-US" sz="2400">
                <a:solidFill>
                  <a:schemeClr val="accent1"/>
                </a:solidFill>
                <a:hlinkClick r:id="rId3">
                  <a:extLst>
                    <a:ext uri="{A12FA001-AC4F-418D-AE19-62706E023703}">
                      <ahyp:hlinkClr xmlns:ahyp="http://schemas.microsoft.com/office/drawing/2018/hyperlinkcolor" val="tx"/>
                    </a:ext>
                  </a:extLst>
                </a:hlinkClick>
              </a:rPr>
              <a:t>https://aka.ms/m365-dev-call</a:t>
            </a:r>
            <a:r>
              <a:rPr lang="en-US" sz="2400">
                <a:solidFill>
                  <a:schemeClr val="accent1"/>
                </a:solidFill>
              </a:rPr>
              <a:t> </a:t>
            </a:r>
            <a:endParaRPr lang="en-US" sz="2448">
              <a:solidFill>
                <a:schemeClr val="accent1"/>
              </a:solidFill>
            </a:endParaRP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a:t>
            </a:r>
            <a:r>
              <a:rPr lang="en-US" sz="1600" b="1">
                <a:solidFill>
                  <a:schemeClr val="tx2"/>
                </a:solidFill>
              </a:rPr>
              <a:t>on a summer break </a:t>
            </a:r>
            <a:r>
              <a:rPr lang="en-US" sz="1600">
                <a:solidFill>
                  <a:schemeClr val="tx2"/>
                </a:solidFill>
              </a:rPr>
              <a:t>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endParaRPr lang="en-US" sz="1600">
              <a:solidFill>
                <a:schemeClr val="tx2"/>
              </a:solidFill>
              <a:cs typeface="Segoe UI"/>
            </a:endParaRP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00">
                <a:gradFill>
                  <a:gsLst>
                    <a:gs pos="2917">
                      <a:schemeClr val="tx1"/>
                    </a:gs>
                    <a:gs pos="30000">
                      <a:schemeClr val="tx1"/>
                    </a:gs>
                  </a:gsLst>
                  <a:lin ang="5400000" scaled="0"/>
                </a:gradFill>
              </a:rPr>
              <a:t>Adaptive Cards			</a:t>
            </a:r>
            <a:r>
              <a:rPr lang="en-US" sz="2400">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chemeClr val="tx1"/>
                    </a:gs>
                    <a:gs pos="30000">
                      <a:schemeClr val="tx1"/>
                    </a:gs>
                  </a:gsLst>
                  <a:lin ang="5400000" scaled="0"/>
                </a:gradFill>
              </a:rPr>
              <a:t>	</a:t>
            </a:r>
            <a:endParaRPr lang="en-US" sz="2400">
              <a:solidFill>
                <a:srgbClr val="0070C0"/>
              </a:solidFill>
            </a:endParaRPr>
          </a:p>
          <a:p>
            <a:pPr>
              <a:lnSpc>
                <a:spcPct val="90000"/>
              </a:lnSpc>
              <a:spcAft>
                <a:spcPts val="612"/>
              </a:spcAft>
            </a:pPr>
            <a:r>
              <a:rPr lang="en-US" sz="2400">
                <a:gradFill>
                  <a:gsLst>
                    <a:gs pos="2917">
                      <a:schemeClr val="tx1"/>
                    </a:gs>
                    <a:gs pos="30000">
                      <a:schemeClr val="tx1"/>
                    </a:gs>
                  </a:gsLst>
                  <a:lin ang="5400000" scaled="0"/>
                </a:gradFill>
              </a:rPr>
              <a:t>Microsoft identity platform		</a:t>
            </a:r>
            <a:r>
              <a:rPr lang="en-US" sz="2400">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Office Add-ins			</a:t>
            </a:r>
            <a:r>
              <a:rPr lang="en-US" sz="2400">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Power Platform			</a:t>
            </a:r>
            <a:r>
              <a:rPr lang="en-US" sz="2400">
                <a:solidFill>
                  <a:srgbClr val="0070C0"/>
                </a:solidFill>
                <a:hlinkClick r:id="rId7"/>
              </a:rPr>
              <a:t>https://aka.ms/PowerPlatformCommunityCall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00">
                <a:gradFill>
                  <a:gsLst>
                    <a:gs pos="2917">
                      <a:schemeClr val="tx1"/>
                    </a:gs>
                    <a:gs pos="30000">
                      <a:schemeClr val="tx1"/>
                    </a:gs>
                  </a:gsLst>
                  <a:lin ang="5400000" scaled="0"/>
                </a:gradFill>
              </a:rPr>
              <a:t>	</a:t>
            </a:r>
            <a:r>
              <a:rPr lang="en-US" sz="2400">
                <a:solidFill>
                  <a:srgbClr val="0070C0"/>
                </a:solidFill>
                <a:hlinkClick r:id="rId8">
                  <a:extLst>
                    <a:ext uri="{A12FA001-AC4F-418D-AE19-62706E023703}">
                      <ahyp:hlinkClr xmlns:ahyp="http://schemas.microsoft.com/office/drawing/2018/hyperlinkcolor" val="tx"/>
                    </a:ext>
                  </a:extLst>
                </a:hlinkClick>
              </a:rPr>
              <a:t>https://aka.ms/m365-dev-sig</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00">
                <a:gradFill>
                  <a:gsLst>
                    <a:gs pos="2917">
                      <a:schemeClr val="tx1"/>
                    </a:gs>
                    <a:gs pos="30000">
                      <a:schemeClr val="tx1"/>
                    </a:gs>
                  </a:gsLst>
                  <a:lin ang="5400000" scaled="0"/>
                </a:gradFill>
              </a:rPr>
              <a:t>	</a:t>
            </a:r>
            <a:r>
              <a:rPr lang="en-US" sz="2400">
                <a:solidFill>
                  <a:srgbClr val="0070C0"/>
                </a:solidFill>
                <a:hlinkClick r:id="rId9">
                  <a:extLst>
                    <a:ext uri="{A12FA001-AC4F-418D-AE19-62706E023703}">
                      <ahyp:hlinkClr xmlns:ahyp="http://schemas.microsoft.com/office/drawing/2018/hyperlinkcolor" val="tx"/>
                    </a:ext>
                  </a:extLst>
                </a:hlinkClick>
              </a:rPr>
              <a:t>https://aka.ms/spfx-call</a:t>
            </a:r>
            <a:r>
              <a:rPr lang="en-US" sz="2400">
                <a:solidFill>
                  <a:srgbClr val="0070C0"/>
                </a:solidFill>
              </a:rPr>
              <a:t> </a:t>
            </a:r>
            <a:endParaRPr lang="en-US" sz="2400">
              <a:solidFill>
                <a:srgbClr val="0070C0"/>
              </a:solidFill>
              <a:cs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6543394"/>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First-time contributor</a:t>
            </a:r>
          </a:p>
          <a:p>
            <a:pPr marL="285750" indent="-285750">
              <a:lnSpc>
                <a:spcPct val="150000"/>
              </a:lnSpc>
              <a:buFont typeface="Arial,Sans-Serif"/>
              <a:buChar char="•"/>
            </a:pPr>
            <a:r>
              <a:rPr lang="en-US" sz="1500" b="1">
                <a:solidFill>
                  <a:srgbClr val="1973B9"/>
                </a:solidFill>
                <a:latin typeface="Segoe UI Semibold"/>
                <a:cs typeface="Segoe UI Semibold"/>
              </a:rPr>
              <a:t>Community docs</a:t>
            </a: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SPFx developer workstation setup</a:t>
            </a:r>
            <a:endParaRPr lang="en-US" sz="1500">
              <a:solidFill>
                <a:srgbClr val="2F2F2F"/>
              </a:solidFill>
              <a:latin typeface="Segoe UI"/>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Segoe UI Black"/>
                <a:cs typeface="Segoe UI Semibold"/>
              </a:rPr>
              <a:t>More than code with VS Code</a:t>
            </a: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p>
          <a:p>
            <a:pPr>
              <a:lnSpc>
                <a:spcPct val="150000"/>
              </a:lnSpc>
            </a:pPr>
            <a:endParaRPr lang="en-US" sz="1500">
              <a:solidFill>
                <a:srgbClr val="1973B9"/>
              </a:solidFill>
              <a:latin typeface="Segoe UI Black"/>
              <a:ea typeface="Segoe UI Black"/>
              <a:cs typeface="Segoe UI Semibold"/>
            </a:endParaRPr>
          </a:p>
          <a:p>
            <a:pPr>
              <a:lnSpc>
                <a:spcPct val="150000"/>
              </a:lnSpc>
            </a:pPr>
            <a:endParaRPr lang="en-US" sz="1500">
              <a:solidFill>
                <a:srgbClr val="1973B9"/>
              </a:solidFill>
              <a:latin typeface="Segoe UI Black"/>
              <a:ea typeface="Segoe UI Black"/>
              <a:cs typeface="Segoe UI Semibold"/>
            </a:endParaRPr>
          </a:p>
          <a:p>
            <a:pPr>
              <a:lnSpc>
                <a:spcPct val="150000"/>
              </a:lnSpc>
            </a:pPr>
            <a:endParaRPr lang="en-US" sz="1500">
              <a:solidFill>
                <a:srgbClr val="1973B9"/>
              </a:solidFill>
              <a:latin typeface="Segoe UI Black"/>
              <a:ea typeface="Segoe UI Black"/>
              <a:cs typeface="Segoe UI Semibold"/>
            </a:endParaRPr>
          </a:p>
          <a:p>
            <a:pPr marL="285750" indent="-285750">
              <a:lnSpc>
                <a:spcPct val="150000"/>
              </a:lnSpc>
              <a:buFont typeface="Arial,Sans-Serif"/>
              <a:buChar char="•"/>
            </a:pPr>
            <a:r>
              <a:rPr lang="en-US" sz="1500">
                <a:solidFill>
                  <a:srgbClr val="1973B9"/>
                </a:solidFill>
                <a:latin typeface="Segoe UI Black"/>
                <a:ea typeface="Segoe UI Black"/>
                <a:cs typeface="Segoe UI Semibold"/>
              </a:rPr>
              <a:t>Power Platform Samples Contributor</a:t>
            </a:r>
          </a:p>
          <a:p>
            <a:pPr marL="285750" indent="-285750">
              <a:lnSpc>
                <a:spcPct val="150000"/>
              </a:lnSpc>
              <a:buFont typeface="Arial,Sans-Serif"/>
              <a:buChar char="•"/>
            </a:pPr>
            <a:r>
              <a:rPr lang="en-US" sz="1500" b="1">
                <a:solidFill>
                  <a:srgbClr val="1973B9"/>
                </a:solidFill>
                <a:latin typeface="Segoe UI Black" panose="020B0A02040204020203" pitchFamily="34" charset="0"/>
                <a:ea typeface="Segoe UI Black" panose="020B0A02040204020203" pitchFamily="34" charset="0"/>
                <a:cs typeface="Segoe UI Semibold"/>
              </a:rPr>
              <a:t>Writing for the Web</a:t>
            </a:r>
            <a:endParaRPr lang="en-US" sz="1500">
              <a:latin typeface="Segoe UI Black" panose="020B0A02040204020203" pitchFamily="34" charset="0"/>
              <a:ea typeface="Segoe UI Black" panose="020B0A02040204020203" pitchFamily="34" charset="0"/>
              <a:cs typeface="Segoe UI Semibold"/>
            </a:endParaRPr>
          </a:p>
          <a:p>
            <a:pPr marL="285750" indent="-285750">
              <a:lnSpc>
                <a:spcPct val="150000"/>
              </a:lnSpc>
              <a:buFont typeface="Arial,Sans-Serif"/>
              <a:buChar char="•"/>
            </a:pPr>
            <a:endParaRPr lang="en-US" sz="1500">
              <a:ea typeface="+mn-lt"/>
              <a:cs typeface="+mn-lt"/>
            </a:endParaRPr>
          </a:p>
          <a:p>
            <a:pPr>
              <a:lnSpc>
                <a:spcPct val="150000"/>
              </a:lnSpc>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pic>
        <p:nvPicPr>
          <p:cNvPr id="5" name="Picture 6">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l="219" r="219"/>
          <a:stretch/>
        </p:blipFill>
        <p:spPr>
          <a:xfrm>
            <a:off x="5822415" y="1041776"/>
            <a:ext cx="6900907" cy="4215587"/>
          </a:xfrm>
          <a:prstGeom prst="rect">
            <a:avLst/>
          </a:prstGeom>
        </p:spPr>
      </p:pic>
      <p:sp>
        <p:nvSpPr>
          <p:cNvPr id="4" name="Rectangle 3">
            <a:extLst>
              <a:ext uri="{FF2B5EF4-FFF2-40B4-BE49-F238E27FC236}">
                <a16:creationId xmlns:a16="http://schemas.microsoft.com/office/drawing/2014/main" id="{3CDF55D0-D6B5-1937-F179-520E5A479F43}"/>
              </a:ext>
            </a:extLst>
          </p:cNvPr>
          <p:cNvSpPr/>
          <p:nvPr/>
        </p:nvSpPr>
        <p:spPr bwMode="auto">
          <a:xfrm rot="1171682">
            <a:off x="3401261" y="5179734"/>
            <a:ext cx="2131097" cy="457349"/>
          </a:xfrm>
          <a:prstGeom prst="rect">
            <a:avLst/>
          </a:prstGeom>
          <a:solidFill>
            <a:srgbClr val="ED7D3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spcBef>
                <a:spcPct val="0"/>
              </a:spcBef>
              <a:spcAft>
                <a:spcPct val="0"/>
              </a:spcAft>
            </a:pPr>
            <a:r>
              <a:rPr lang="en-US" sz="1500">
                <a:gradFill>
                  <a:gsLst>
                    <a:gs pos="0">
                      <a:srgbClr val="FFFFFF"/>
                    </a:gs>
                    <a:gs pos="100000">
                      <a:srgbClr val="FFFFFF"/>
                    </a:gs>
                  </a:gsLst>
                  <a:lin ang="5400000" scaled="0"/>
                </a:gradFill>
                <a:latin typeface="Segoe UI Black"/>
                <a:cs typeface="Segoe UI"/>
              </a:rPr>
              <a:t>August Dates</a:t>
            </a:r>
            <a:endParaRPr lang="en-US"/>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3005951"/>
          </a:xfrm>
        </p:spPr>
        <p:txBody>
          <a:bodyPr vert="horz" wrap="square" lIns="146304" tIns="91440" rIns="146304" bIns="91440" rtlCol="0" anchor="t">
            <a:spAutoFit/>
          </a:bodyPr>
          <a:lstStyle/>
          <a:p>
            <a:pPr lvl="1">
              <a:lnSpc>
                <a:spcPct val="100000"/>
              </a:lnSpc>
              <a:spcBef>
                <a:spcPts val="384"/>
              </a:spcBef>
            </a:pPr>
            <a:r>
              <a:rPr lang="en-US" sz="2000" b="1">
                <a:ea typeface="+mn-lt"/>
                <a:cs typeface="+mn-lt"/>
              </a:rPr>
              <a:t>Version 3.6 to be released Aug 12</a:t>
            </a:r>
            <a:r>
              <a:rPr lang="en-US" sz="2000" b="1" baseline="30000">
                <a:ea typeface="+mn-lt"/>
                <a:cs typeface="+mn-lt"/>
              </a:rPr>
              <a:t>th</a:t>
            </a:r>
            <a:endParaRPr lang="en-US" sz="2000" b="1">
              <a:cs typeface="Segoe UI"/>
            </a:endParaRPr>
          </a:p>
          <a:p>
            <a:pPr marL="342900" lvl="1" indent="-342900">
              <a:lnSpc>
                <a:spcPct val="100000"/>
              </a:lnSpc>
              <a:spcBef>
                <a:spcPts val="384"/>
              </a:spcBef>
              <a:buFont typeface="Arial"/>
              <a:buChar char="•"/>
            </a:pPr>
            <a:r>
              <a:rPr lang="en-US" sz="2000">
                <a:cs typeface="Segoe UI"/>
              </a:rPr>
              <a:t>General documentation updates</a:t>
            </a:r>
            <a:endParaRPr lang="en-US"/>
          </a:p>
          <a:p>
            <a:pPr marL="342900" lvl="1" indent="-342900">
              <a:lnSpc>
                <a:spcPct val="100000"/>
              </a:lnSpc>
              <a:spcBef>
                <a:spcPts val="384"/>
              </a:spcBef>
              <a:buFont typeface="Arial"/>
              <a:buChar char="•"/>
            </a:pPr>
            <a:r>
              <a:rPr lang="en-US" sz="2000">
                <a:cs typeface="Segoe UI"/>
              </a:rPr>
              <a:t>Graph support for lists, content-types, columns</a:t>
            </a:r>
            <a:endParaRPr lang="en-US"/>
          </a:p>
          <a:p>
            <a:pPr marL="342900" lvl="1" indent="-342900">
              <a:lnSpc>
                <a:spcPct val="100000"/>
              </a:lnSpc>
              <a:spcBef>
                <a:spcPts val="384"/>
              </a:spcBef>
              <a:buFont typeface="Arial"/>
              <a:buChar char="•"/>
            </a:pPr>
            <a:r>
              <a:rPr lang="en-US" sz="2000">
                <a:cs typeface="Segoe UI"/>
              </a:rPr>
              <a:t>Update for URL encoding</a:t>
            </a:r>
          </a:p>
          <a:p>
            <a:pPr marL="342900" lvl="1" indent="-342900">
              <a:lnSpc>
                <a:spcPct val="100000"/>
              </a:lnSpc>
              <a:spcBef>
                <a:spcPts val="384"/>
              </a:spcBef>
              <a:buFont typeface="Arial"/>
              <a:buChar char="•"/>
            </a:pPr>
            <a:r>
              <a:rPr lang="en-US" sz="2000">
                <a:cs typeface="Segoe UI"/>
              </a:rPr>
              <a:t>Graph support for Special folders</a:t>
            </a:r>
            <a:endParaRPr lang="en-US"/>
          </a:p>
          <a:p>
            <a:pPr lvl="1">
              <a:lnSpc>
                <a:spcPct val="100000"/>
              </a:lnSpc>
              <a:spcBef>
                <a:spcPts val="384"/>
              </a:spcBef>
            </a:pPr>
            <a:endParaRPr lang="en-US" sz="2000">
              <a:cs typeface="Segoe UI"/>
            </a:endParaRPr>
          </a:p>
          <a:p>
            <a:pPr lvl="1">
              <a:lnSpc>
                <a:spcPct val="100000"/>
              </a:lnSpc>
              <a:spcBef>
                <a:spcPts val="384"/>
              </a:spcBef>
            </a:pPr>
            <a:r>
              <a:rPr lang="en-US" sz="2000">
                <a:cs typeface="Segoe UI"/>
              </a:rPr>
              <a:t>Don’t forget about the nightly builds</a:t>
            </a:r>
          </a:p>
          <a:p>
            <a:pPr lvl="1">
              <a:lnSpc>
                <a:spcPct val="100000"/>
              </a:lnSpc>
              <a:spcBef>
                <a:spcPts val="384"/>
              </a:spcBef>
            </a:pPr>
            <a:r>
              <a:rPr lang="en-US" sz="2000" i="1" err="1">
                <a:cs typeface="Segoe UI"/>
              </a:rPr>
              <a:t>npm</a:t>
            </a:r>
            <a:r>
              <a:rPr lang="en-US" sz="2000" i="1">
                <a:cs typeface="Segoe UI"/>
              </a:rPr>
              <a:t> install @pnp/sp@v3nightly --save</a:t>
            </a:r>
            <a:endParaRPr lang="en-US" i="1"/>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TotalTime>
  <Words>2445</Words>
  <Application>Microsoft Office PowerPoint</Application>
  <PresentationFormat>Custom</PresentationFormat>
  <Paragraphs>324</Paragraphs>
  <Slides>22</Slides>
  <Notes>22</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22</vt:i4>
      </vt:variant>
    </vt:vector>
  </HeadingPairs>
  <TitlesOfParts>
    <vt:vector size="39" baseType="lpstr">
      <vt:lpstr>Apple Color Emoji</vt:lpstr>
      <vt:lpstr>-apple-system</vt:lpstr>
      <vt:lpstr>Arial</vt:lpstr>
      <vt:lpstr>Arial,Sans-Serif</vt:lpstr>
      <vt:lpstr>Calibri</vt:lpstr>
      <vt:lpstr>Consolas</vt:lpstr>
      <vt:lpstr>Corbel</vt:lpstr>
      <vt:lpstr>Fira Code</vt:lpstr>
      <vt:lpstr>Segoe UI</vt:lpstr>
      <vt:lpstr>Segoe UI Black</vt:lpstr>
      <vt:lpstr>Segoe UI Light</vt:lpstr>
      <vt:lpstr>Segoe UI Semibold</vt:lpstr>
      <vt:lpstr>Segoe UI Semilight</vt:lpstr>
      <vt:lpstr>Wingdings</vt:lpstr>
      <vt:lpstr>Office 365 PPT Template - 2017</vt:lpstr>
      <vt:lpstr>Digital Blue Tunnel 16x9</vt:lpstr>
      <vt:lpstr>Office 365 PPT Template - 2017</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PnPjs Client-Side Libraries   </vt:lpstr>
      <vt:lpstr>PnPjs Client-Side Libraries</vt:lpstr>
      <vt:lpstr>CLI for Microsoft 365 </vt:lpstr>
      <vt:lpstr>CLI for Microsoft 365</vt:lpstr>
      <vt:lpstr>SPFx Reusable Components </vt:lpstr>
      <vt:lpstr>Reusable SPFx Controls</vt:lpstr>
      <vt:lpstr>PnP Modern Search </vt:lpstr>
      <vt:lpstr>PnP Modern Search</vt:lpstr>
      <vt:lpstr>PnP SPFx Samples </vt:lpstr>
      <vt:lpstr>PnP SPFx Samples</vt:lpstr>
      <vt:lpstr>PnP SPFx ACEs</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2</cp:revision>
  <dcterms:modified xsi:type="dcterms:W3CDTF">2022-07-28T22:46:51Z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